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66" r:id="rId4"/>
    <p:sldId id="274" r:id="rId5"/>
    <p:sldId id="273" r:id="rId6"/>
    <p:sldId id="269" r:id="rId7"/>
    <p:sldId id="270" r:id="rId8"/>
    <p:sldId id="271" r:id="rId9"/>
    <p:sldId id="268" r:id="rId10"/>
    <p:sldId id="259" r:id="rId11"/>
    <p:sldId id="276" r:id="rId12"/>
    <p:sldId id="275" r:id="rId13"/>
    <p:sldId id="264" r:id="rId14"/>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melle" initials="A" lastIdx="1" clrIdx="0">
    <p:extLst>
      <p:ext uri="{19B8F6BF-5375-455C-9EA6-DF929625EA0E}">
        <p15:presenceInfo xmlns:p15="http://schemas.microsoft.com/office/powerpoint/2012/main" userId="Arm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7" autoAdjust="0"/>
    <p:restoredTop sz="94660"/>
  </p:normalViewPr>
  <p:slideViewPr>
    <p:cSldViewPr snapToGrid="0">
      <p:cViewPr varScale="1">
        <p:scale>
          <a:sx n="72" d="100"/>
          <a:sy n="72" d="100"/>
        </p:scale>
        <p:origin x="13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6D7C708-0363-4AAB-9F44-5B55F5894603}" type="datetimeFigureOut">
              <a:rPr lang="fr-FR" smtClean="0"/>
              <a:t>02/03/2023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413871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7C708-0363-4AAB-9F44-5B55F5894603}" type="datetimeFigureOut">
              <a:rPr lang="fr-FR" smtClean="0"/>
              <a:t>02/03/2023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642189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7C708-0363-4AAB-9F44-5B55F5894603}" type="datetimeFigureOut">
              <a:rPr lang="fr-FR" smtClean="0"/>
              <a:t>02/03/2023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189631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D7C708-0363-4AAB-9F44-5B55F5894603}" type="datetimeFigureOut">
              <a:rPr lang="fr-FR" smtClean="0"/>
              <a:t>02/03/2023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173601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6D7C708-0363-4AAB-9F44-5B55F5894603}" type="datetimeFigureOut">
              <a:rPr lang="fr-FR" smtClean="0"/>
              <a:t>02/03/2023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3407746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6D7C708-0363-4AAB-9F44-5B55F5894603}" type="datetimeFigureOut">
              <a:rPr lang="fr-FR" smtClean="0"/>
              <a:t>02/03/2023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1595115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6D7C708-0363-4AAB-9F44-5B55F5894603}" type="datetimeFigureOut">
              <a:rPr lang="fr-FR" smtClean="0"/>
              <a:t>02/03/2023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3167947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6D7C708-0363-4AAB-9F44-5B55F5894603}" type="datetimeFigureOut">
              <a:rPr lang="fr-FR" smtClean="0"/>
              <a:t>02/03/2023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2176713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7C708-0363-4AAB-9F44-5B55F5894603}" type="datetimeFigureOut">
              <a:rPr lang="fr-FR" smtClean="0"/>
              <a:t>02/03/2023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25803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6D7C708-0363-4AAB-9F44-5B55F5894603}" type="datetimeFigureOut">
              <a:rPr lang="fr-FR" smtClean="0"/>
              <a:t>02/03/2023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42418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6D7C708-0363-4AAB-9F44-5B55F5894603}" type="datetimeFigureOut">
              <a:rPr lang="fr-FR" smtClean="0"/>
              <a:t>02/03/2023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5AADBEC-A07B-4D46-B08E-4CE6AF86924D}" type="slidenum">
              <a:rPr lang="fr-FR" smtClean="0"/>
              <a:t>‹N°›</a:t>
            </a:fld>
            <a:endParaRPr lang="fr-FR"/>
          </a:p>
        </p:txBody>
      </p:sp>
    </p:spTree>
    <p:extLst>
      <p:ext uri="{BB962C8B-B14F-4D97-AF65-F5344CB8AC3E}">
        <p14:creationId xmlns:p14="http://schemas.microsoft.com/office/powerpoint/2010/main" val="2076115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7C708-0363-4AAB-9F44-5B55F5894603}" type="datetimeFigureOut">
              <a:rPr lang="fr-FR" smtClean="0"/>
              <a:t>02/03/2023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ADBEC-A07B-4D46-B08E-4CE6AF86924D}" type="slidenum">
              <a:rPr lang="fr-FR" smtClean="0"/>
              <a:t>‹N°›</a:t>
            </a:fld>
            <a:endParaRPr lang="fr-FR"/>
          </a:p>
        </p:txBody>
      </p:sp>
    </p:spTree>
    <p:extLst>
      <p:ext uri="{BB962C8B-B14F-4D97-AF65-F5344CB8AC3E}">
        <p14:creationId xmlns:p14="http://schemas.microsoft.com/office/powerpoint/2010/main" val="3493160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9144000" cy="3547431"/>
          </a:xfrm>
          <a:solidFill>
            <a:schemeClr val="accent1">
              <a:lumMod val="60000"/>
              <a:lumOff val="40000"/>
            </a:schemeClr>
          </a:solidFill>
        </p:spPr>
        <p:txBody>
          <a:bodyPr>
            <a:normAutofit/>
          </a:bodyPr>
          <a:lstStyle/>
          <a:p>
            <a:r>
              <a:rPr lang="fr-FR" sz="4400" dirty="0">
                <a:solidFill>
                  <a:schemeClr val="bg1"/>
                </a:solidFill>
              </a:rPr>
              <a:t>Enseignement optionnel de Seconde</a:t>
            </a:r>
            <a:br>
              <a:rPr lang="fr-FR" dirty="0">
                <a:solidFill>
                  <a:schemeClr val="bg1"/>
                </a:solidFill>
              </a:rPr>
            </a:br>
            <a:r>
              <a:rPr lang="fr-FR" dirty="0">
                <a:solidFill>
                  <a:schemeClr val="bg1"/>
                </a:solidFill>
              </a:rPr>
              <a:t>-</a:t>
            </a:r>
            <a:br>
              <a:rPr lang="fr-FR" dirty="0">
                <a:solidFill>
                  <a:schemeClr val="bg1"/>
                </a:solidFill>
              </a:rPr>
            </a:br>
            <a:r>
              <a:rPr lang="fr-FR" b="1" dirty="0">
                <a:solidFill>
                  <a:schemeClr val="bg1"/>
                </a:solidFill>
              </a:rPr>
              <a:t>SCIENCES et LABORATOIRE</a:t>
            </a:r>
            <a:br>
              <a:rPr lang="fr-FR" b="1" dirty="0">
                <a:solidFill>
                  <a:schemeClr val="bg1"/>
                </a:solidFill>
              </a:rPr>
            </a:br>
            <a:endParaRPr lang="fr-FR" b="1" dirty="0">
              <a:solidFill>
                <a:schemeClr val="bg1"/>
              </a:solidFill>
            </a:endParaRPr>
          </a:p>
        </p:txBody>
      </p:sp>
      <p:pic>
        <p:nvPicPr>
          <p:cNvPr id="9" name="Image 8">
            <a:extLst>
              <a:ext uri="{FF2B5EF4-FFF2-40B4-BE49-F238E27FC236}">
                <a16:creationId xmlns:a16="http://schemas.microsoft.com/office/drawing/2014/main" id="{37453720-2AEC-4A11-AA98-C9FFE3FCD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387" y="4364909"/>
            <a:ext cx="3051672" cy="1546895"/>
          </a:xfrm>
          <a:prstGeom prst="rect">
            <a:avLst/>
          </a:prstGeom>
        </p:spPr>
      </p:pic>
      <p:pic>
        <p:nvPicPr>
          <p:cNvPr id="4" name="Image 3">
            <a:extLst>
              <a:ext uri="{FF2B5EF4-FFF2-40B4-BE49-F238E27FC236}">
                <a16:creationId xmlns:a16="http://schemas.microsoft.com/office/drawing/2014/main" id="{2A9C3D21-CA3C-54B4-7AD4-B0A3E6F2BBF6}"/>
              </a:ext>
            </a:extLst>
          </p:cNvPr>
          <p:cNvPicPr>
            <a:picLocks noChangeAspect="1"/>
          </p:cNvPicPr>
          <p:nvPr/>
        </p:nvPicPr>
        <p:blipFill rotWithShape="1">
          <a:blip r:embed="rId3"/>
          <a:srcRect l="19316" t="27572"/>
          <a:stretch/>
        </p:blipFill>
        <p:spPr>
          <a:xfrm>
            <a:off x="4402667" y="3627187"/>
            <a:ext cx="4489146" cy="3022337"/>
          </a:xfrm>
          <a:prstGeom prst="rect">
            <a:avLst/>
          </a:prstGeom>
        </p:spPr>
      </p:pic>
    </p:spTree>
    <p:extLst>
      <p:ext uri="{BB962C8B-B14F-4D97-AF65-F5344CB8AC3E}">
        <p14:creationId xmlns:p14="http://schemas.microsoft.com/office/powerpoint/2010/main" val="3875899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32183"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Orientation</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3183874" y="695203"/>
            <a:ext cx="5728772" cy="5632311"/>
          </a:xfrm>
          <a:prstGeom prst="rect">
            <a:avLst/>
          </a:prstGeom>
          <a:noFill/>
        </p:spPr>
        <p:txBody>
          <a:bodyPr wrap="square" rtlCol="0">
            <a:spAutoFit/>
          </a:bodyPr>
          <a:lstStyle/>
          <a:p>
            <a:pPr marL="342900" indent="-342900">
              <a:buFont typeface="Wingdings" panose="05000000000000000000" pitchFamily="2" charset="2"/>
              <a:buChar char="à"/>
            </a:pPr>
            <a:r>
              <a:rPr lang="fr-FR" sz="2400" b="1" dirty="0">
                <a:solidFill>
                  <a:schemeClr val="accent1">
                    <a:lumMod val="50000"/>
                  </a:schemeClr>
                </a:solidFill>
                <a:sym typeface="Wingdings" panose="05000000000000000000" pitchFamily="2" charset="2"/>
              </a:rPr>
              <a:t>En pré Bac : </a:t>
            </a:r>
          </a:p>
          <a:p>
            <a:endParaRPr lang="fr-FR" sz="2400" dirty="0">
              <a:solidFill>
                <a:schemeClr val="accent1">
                  <a:lumMod val="50000"/>
                </a:schemeClr>
              </a:solidFill>
              <a:sym typeface="Wingdings" panose="05000000000000000000" pitchFamily="2" charset="2"/>
            </a:endParaRPr>
          </a:p>
          <a:p>
            <a:pPr marL="342900" indent="-342900">
              <a:buFont typeface="Arial" panose="020B0604020202020204" pitchFamily="34" charset="0"/>
              <a:buChar char="•"/>
            </a:pPr>
            <a:r>
              <a:rPr lang="fr-FR" sz="2400" dirty="0">
                <a:solidFill>
                  <a:schemeClr val="accent1">
                    <a:lumMod val="50000"/>
                  </a:schemeClr>
                </a:solidFill>
                <a:sym typeface="Wingdings" panose="05000000000000000000" pitchFamily="2" charset="2"/>
              </a:rPr>
              <a:t>1</a:t>
            </a:r>
            <a:r>
              <a:rPr lang="fr-FR" sz="2400" baseline="30000" dirty="0">
                <a:solidFill>
                  <a:schemeClr val="accent1">
                    <a:lumMod val="50000"/>
                  </a:schemeClr>
                </a:solidFill>
                <a:sym typeface="Wingdings" panose="05000000000000000000" pitchFamily="2" charset="2"/>
              </a:rPr>
              <a:t>ère</a:t>
            </a:r>
            <a:r>
              <a:rPr lang="fr-FR" sz="2400" dirty="0">
                <a:solidFill>
                  <a:schemeClr val="accent1">
                    <a:lumMod val="50000"/>
                  </a:schemeClr>
                </a:solidFill>
                <a:sym typeface="Wingdings" panose="05000000000000000000" pitchFamily="2" charset="2"/>
              </a:rPr>
              <a:t> générale (Spécialités Physique-Chimie, SVT, …)</a:t>
            </a:r>
          </a:p>
          <a:p>
            <a:pPr marL="342900" indent="-342900">
              <a:buFont typeface="Arial" panose="020B0604020202020204" pitchFamily="34" charset="0"/>
              <a:buChar char="•"/>
            </a:pPr>
            <a:endParaRPr lang="fr-FR" sz="2400" dirty="0">
              <a:solidFill>
                <a:schemeClr val="accent1">
                  <a:lumMod val="50000"/>
                </a:schemeClr>
              </a:solidFill>
              <a:sym typeface="Wingdings" panose="05000000000000000000" pitchFamily="2" charset="2"/>
            </a:endParaRPr>
          </a:p>
          <a:p>
            <a:pPr marL="342900" indent="-342900">
              <a:buFont typeface="Arial" panose="020B0604020202020204" pitchFamily="34" charset="0"/>
              <a:buChar char="•"/>
            </a:pPr>
            <a:r>
              <a:rPr lang="fr-FR" sz="2400" dirty="0">
                <a:solidFill>
                  <a:schemeClr val="accent1">
                    <a:lumMod val="50000"/>
                  </a:schemeClr>
                </a:solidFill>
                <a:sym typeface="Wingdings" panose="05000000000000000000" pitchFamily="2" charset="2"/>
              </a:rPr>
              <a:t>1</a:t>
            </a:r>
            <a:r>
              <a:rPr lang="fr-FR" sz="2400" baseline="30000" dirty="0">
                <a:solidFill>
                  <a:schemeClr val="accent1">
                    <a:lumMod val="50000"/>
                  </a:schemeClr>
                </a:solidFill>
                <a:sym typeface="Wingdings" panose="05000000000000000000" pitchFamily="2" charset="2"/>
              </a:rPr>
              <a:t>ère</a:t>
            </a:r>
            <a:r>
              <a:rPr lang="fr-FR" sz="2400" dirty="0">
                <a:solidFill>
                  <a:schemeClr val="accent1">
                    <a:lumMod val="50000"/>
                  </a:schemeClr>
                </a:solidFill>
                <a:sym typeface="Wingdings" panose="05000000000000000000" pitchFamily="2" charset="2"/>
              </a:rPr>
              <a:t> STL (Sciences et Technologies de Laboratoire) </a:t>
            </a:r>
          </a:p>
          <a:p>
            <a:pPr marL="342900" indent="-342900">
              <a:buFont typeface="Arial" panose="020B0604020202020204" pitchFamily="34" charset="0"/>
              <a:buChar char="•"/>
            </a:pPr>
            <a:endParaRPr lang="fr-FR" sz="2400" dirty="0">
              <a:solidFill>
                <a:schemeClr val="accent1">
                  <a:lumMod val="50000"/>
                </a:schemeClr>
              </a:solidFill>
              <a:sym typeface="Wingdings" panose="05000000000000000000" pitchFamily="2" charset="2"/>
            </a:endParaRPr>
          </a:p>
          <a:p>
            <a:pPr marL="342900" indent="-342900">
              <a:buFont typeface="Arial" panose="020B0604020202020204" pitchFamily="34" charset="0"/>
              <a:buChar char="•"/>
            </a:pPr>
            <a:r>
              <a:rPr lang="fr-FR" sz="2400" dirty="0">
                <a:solidFill>
                  <a:schemeClr val="accent1">
                    <a:lumMod val="50000"/>
                  </a:schemeClr>
                </a:solidFill>
                <a:sym typeface="Wingdings" panose="05000000000000000000" pitchFamily="2" charset="2"/>
              </a:rPr>
              <a:t>…</a:t>
            </a:r>
          </a:p>
          <a:p>
            <a:pPr marL="342900" indent="-342900">
              <a:buFont typeface="Arial" panose="020B0604020202020204" pitchFamily="34" charset="0"/>
              <a:buChar char="•"/>
            </a:pPr>
            <a:endParaRPr lang="fr-FR" sz="2400" dirty="0">
              <a:solidFill>
                <a:schemeClr val="accent1">
                  <a:lumMod val="50000"/>
                </a:schemeClr>
              </a:solidFill>
              <a:sym typeface="Wingdings" panose="05000000000000000000" pitchFamily="2" charset="2"/>
            </a:endParaRPr>
          </a:p>
          <a:p>
            <a:pPr marL="342900" indent="-342900">
              <a:buFont typeface="Wingdings" panose="05000000000000000000" pitchFamily="2" charset="2"/>
              <a:buChar char="à"/>
            </a:pPr>
            <a:endParaRPr lang="fr-FR" sz="2400" b="1" dirty="0">
              <a:solidFill>
                <a:schemeClr val="accent1">
                  <a:lumMod val="50000"/>
                </a:schemeClr>
              </a:solidFill>
              <a:sym typeface="Wingdings" panose="05000000000000000000" pitchFamily="2" charset="2"/>
            </a:endParaRPr>
          </a:p>
          <a:p>
            <a:pPr marL="342900" indent="-342900">
              <a:buFont typeface="Wingdings" panose="05000000000000000000" pitchFamily="2" charset="2"/>
              <a:buChar char="à"/>
            </a:pPr>
            <a:r>
              <a:rPr lang="fr-FR" sz="2400" b="1" dirty="0">
                <a:solidFill>
                  <a:schemeClr val="accent1">
                    <a:lumMod val="50000"/>
                  </a:schemeClr>
                </a:solidFill>
                <a:sym typeface="Wingdings" panose="05000000000000000000" pitchFamily="2" charset="2"/>
              </a:rPr>
              <a:t>En post Bac : </a:t>
            </a:r>
          </a:p>
          <a:p>
            <a:pPr marL="342900" indent="-342900">
              <a:buFont typeface="Wingdings" panose="05000000000000000000" pitchFamily="2" charset="2"/>
              <a:buChar char="à"/>
            </a:pPr>
            <a:endParaRPr lang="fr-FR" sz="2400" b="1" dirty="0">
              <a:solidFill>
                <a:schemeClr val="accent1">
                  <a:lumMod val="50000"/>
                </a:schemeClr>
              </a:solidFill>
              <a:sym typeface="Wingdings" panose="05000000000000000000" pitchFamily="2" charset="2"/>
            </a:endParaRPr>
          </a:p>
          <a:p>
            <a:pPr marL="342900" indent="-342900">
              <a:buFont typeface="Arial" panose="020B0604020202020204" pitchFamily="34" charset="0"/>
              <a:buChar char="•"/>
            </a:pPr>
            <a:r>
              <a:rPr lang="fr-FR" sz="2400" dirty="0">
                <a:solidFill>
                  <a:schemeClr val="accent1">
                    <a:lumMod val="50000"/>
                  </a:schemeClr>
                </a:solidFill>
                <a:sym typeface="Wingdings" panose="05000000000000000000" pitchFamily="2" charset="2"/>
              </a:rPr>
              <a:t>Licence, B.T.S., B.U.T., Prépas, Ecoles…</a:t>
            </a:r>
          </a:p>
          <a:p>
            <a:endParaRPr lang="fr-FR" sz="2400" b="1" dirty="0">
              <a:solidFill>
                <a:schemeClr val="accent1">
                  <a:lumMod val="50000"/>
                </a:schemeClr>
              </a:solidFill>
              <a:sym typeface="Wingdings" panose="05000000000000000000" pitchFamily="2" charset="2"/>
            </a:endParaRPr>
          </a:p>
        </p:txBody>
      </p:sp>
      <p:pic>
        <p:nvPicPr>
          <p:cNvPr id="4" name="Graphique 3" descr="Compas">
            <a:extLst>
              <a:ext uri="{FF2B5EF4-FFF2-40B4-BE49-F238E27FC236}">
                <a16:creationId xmlns:a16="http://schemas.microsoft.com/office/drawing/2014/main" id="{CCCED8A5-C1C5-4CE5-BAE1-A713B2CE77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891" y="1779814"/>
            <a:ext cx="914400" cy="914400"/>
          </a:xfrm>
          <a:prstGeom prst="rect">
            <a:avLst/>
          </a:prstGeom>
        </p:spPr>
      </p:pic>
    </p:spTree>
    <p:extLst>
      <p:ext uri="{BB962C8B-B14F-4D97-AF65-F5344CB8AC3E}">
        <p14:creationId xmlns:p14="http://schemas.microsoft.com/office/powerpoint/2010/main" val="126756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32183"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Métiers</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3053246" y="313878"/>
            <a:ext cx="5728772" cy="6740307"/>
          </a:xfrm>
          <a:prstGeom prst="rect">
            <a:avLst/>
          </a:prstGeom>
          <a:noFill/>
        </p:spPr>
        <p:txBody>
          <a:bodyPr wrap="square" rtlCol="0">
            <a:spAutoFit/>
          </a:bodyPr>
          <a:lstStyle/>
          <a:p>
            <a:pPr marL="342900" indent="-342900">
              <a:buFont typeface="Wingdings" panose="05000000000000000000" pitchFamily="2" charset="2"/>
              <a:buChar char="à"/>
            </a:pPr>
            <a:r>
              <a:rPr lang="fr-FR" sz="2400" b="1" dirty="0">
                <a:solidFill>
                  <a:schemeClr val="accent1">
                    <a:lumMod val="50000"/>
                  </a:schemeClr>
                </a:solidFill>
                <a:sym typeface="Wingdings" panose="05000000000000000000" pitchFamily="2" charset="2"/>
              </a:rPr>
              <a:t>Le métiers du laboratoire existent dans de très nombreux domaines :</a:t>
            </a:r>
          </a:p>
          <a:p>
            <a:pPr marL="0" marR="0" lvl="0" indent="0" algn="l" rtl="0" hangingPunct="1">
              <a:lnSpc>
                <a:spcPct val="100000"/>
              </a:lnSpc>
              <a:spcBef>
                <a:spcPts val="1199"/>
              </a:spcBef>
              <a:spcAft>
                <a:spcPts val="0"/>
              </a:spcAft>
              <a:buNone/>
              <a:tabLst>
                <a:tab pos="542880" algn="l"/>
              </a:tabLst>
              <a:defRPr sz="2000">
                <a:latin typeface="Comic Sans MS" pitchFamily="66"/>
              </a:defRPr>
            </a:pPr>
            <a:r>
              <a:rPr lang="fr-FR" sz="2000" i="0" u="none" strike="noStrike" kern="1200" spc="0" dirty="0">
                <a:ln>
                  <a:noFill/>
                </a:ln>
                <a:solidFill>
                  <a:schemeClr val="accent5">
                    <a:lumMod val="75000"/>
                  </a:schemeClr>
                </a:solidFill>
                <a:latin typeface="Calibri  "/>
                <a:ea typeface="Microsoft YaHei" pitchFamily="2"/>
                <a:cs typeface="Arial" pitchFamily="34"/>
              </a:rPr>
              <a:t> </a:t>
            </a:r>
            <a:r>
              <a:rPr lang="zh-CN" sz="2000" i="0" u="none" strike="noStrike" kern="1200" spc="0" dirty="0">
                <a:ln>
                  <a:noFill/>
                </a:ln>
                <a:solidFill>
                  <a:schemeClr val="accent5">
                    <a:lumMod val="50000"/>
                  </a:schemeClr>
                </a:solidFill>
                <a:latin typeface="Calibri  "/>
                <a:ea typeface="Calibri" pitchFamily="2"/>
                <a:cs typeface="Times New Roman" pitchFamily="2"/>
              </a:rPr>
              <a:t>● </a:t>
            </a:r>
            <a:r>
              <a:rPr lang="fr-FR" sz="2000" i="0" u="none" strike="noStrike" kern="1200" spc="0" dirty="0">
                <a:ln>
                  <a:noFill/>
                </a:ln>
                <a:solidFill>
                  <a:schemeClr val="accent5">
                    <a:lumMod val="50000"/>
                  </a:schemeClr>
                </a:solidFill>
                <a:latin typeface="Calibri  "/>
                <a:ea typeface="Calibri" pitchFamily="2"/>
                <a:cs typeface="Times New Roman" pitchFamily="2"/>
              </a:rPr>
              <a:t> la santé (métiers du médicament, du matériel médical…), </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l’énergie (production d’électricité, raffinerie de pétrole…), </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l’environnement (analyse de la qualité de l’air, de l’eau…),</a:t>
            </a:r>
          </a:p>
          <a:p>
            <a:pPr marL="0" marR="0" lvl="0" indent="0" algn="l" rtl="0" hangingPunct="1">
              <a:lnSpc>
                <a:spcPct val="100000"/>
              </a:lnSpc>
              <a:spcBef>
                <a:spcPts val="1199"/>
              </a:spcBef>
              <a:spcAft>
                <a:spcPts val="0"/>
              </a:spcAft>
              <a:buNone/>
              <a:tabLst>
                <a:tab pos="542880" algn="l"/>
              </a:tabLst>
              <a:defRPr sz="2000">
                <a:latin typeface="Comic Sans MS" pitchFamily="66"/>
              </a:defRPr>
            </a:pPr>
            <a:r>
              <a:rPr lang="fr-FR" sz="2000" i="0" u="none" strike="noStrike" kern="1200" spc="0" dirty="0">
                <a:ln>
                  <a:noFill/>
                </a:ln>
                <a:solidFill>
                  <a:schemeClr val="accent5">
                    <a:lumMod val="50000"/>
                  </a:schemeClr>
                </a:solidFill>
                <a:latin typeface="Calibri  "/>
                <a:ea typeface="Calibri" pitchFamily="2"/>
                <a:cs typeface="Times New Roman" pitchFamily="2"/>
              </a:rPr>
              <a:t> </a:t>
            </a:r>
            <a:r>
              <a:rPr lang="zh-CN" sz="2000" i="0" u="none" strike="noStrike" kern="1200" spc="0" dirty="0">
                <a:ln>
                  <a:noFill/>
                </a:ln>
                <a:solidFill>
                  <a:schemeClr val="accent5">
                    <a:lumMod val="50000"/>
                  </a:schemeClr>
                </a:solidFill>
                <a:latin typeface="Calibri  "/>
                <a:ea typeface="Calibri" pitchFamily="2"/>
                <a:cs typeface="Times New Roman" pitchFamily="2"/>
              </a:rPr>
              <a:t>● </a:t>
            </a:r>
            <a:r>
              <a:rPr lang="fr-FR" sz="2000" i="0" u="none" strike="noStrike" kern="1200" spc="0" dirty="0">
                <a:ln>
                  <a:noFill/>
                </a:ln>
                <a:solidFill>
                  <a:schemeClr val="accent5">
                    <a:lumMod val="50000"/>
                  </a:schemeClr>
                </a:solidFill>
                <a:latin typeface="Calibri  "/>
                <a:ea typeface="Calibri" pitchFamily="2"/>
                <a:cs typeface="Times New Roman" pitchFamily="2"/>
              </a:rPr>
              <a:t> l’agroalimentaire, </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les transports, </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les télécommunications, </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l’aéronautique, </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l’aérospatial,</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la météorologie,</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l’optique,</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l’acoustique,</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la cosmétologie,</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la police scientifique,</a:t>
            </a:r>
            <a:br>
              <a:rPr lang="fr-FR" sz="2000" i="0" u="none" strike="noStrike" kern="1200" spc="0" dirty="0">
                <a:ln>
                  <a:noFill/>
                </a:ln>
                <a:solidFill>
                  <a:schemeClr val="accent5">
                    <a:lumMod val="50000"/>
                  </a:schemeClr>
                </a:solidFill>
                <a:latin typeface="Calibri  "/>
                <a:ea typeface="Calibri" pitchFamily="2"/>
                <a:cs typeface="Times New Roman" pitchFamily="2"/>
              </a:rPr>
            </a:br>
            <a:r>
              <a:rPr lang="fr-FR" sz="2000" i="0" u="none" strike="noStrike" kern="1200" spc="0" dirty="0">
                <a:ln>
                  <a:noFill/>
                </a:ln>
                <a:solidFill>
                  <a:schemeClr val="accent5">
                    <a:lumMod val="50000"/>
                  </a:schemeClr>
                </a:solidFill>
                <a:latin typeface="Calibri  "/>
                <a:ea typeface="Calibri" pitchFamily="2"/>
                <a:cs typeface="Times New Roman" pitchFamily="2"/>
              </a:rPr>
              <a:t> ●  le sport (matériaux, dopage…)…</a:t>
            </a:r>
            <a:r>
              <a:rPr lang="fr-FR" sz="2000" i="0" u="none" strike="noStrike" kern="1200" spc="0" dirty="0" err="1">
                <a:ln>
                  <a:noFill/>
                </a:ln>
                <a:solidFill>
                  <a:schemeClr val="accent5">
                    <a:lumMod val="50000"/>
                  </a:schemeClr>
                </a:solidFill>
                <a:latin typeface="Calibri  "/>
                <a:ea typeface="Calibri" pitchFamily="2"/>
                <a:cs typeface="Times New Roman" pitchFamily="2"/>
              </a:rPr>
              <a:t>etc</a:t>
            </a:r>
            <a:endParaRPr lang="fr-FR" sz="2000" i="0" u="none" strike="noStrike" kern="1200" spc="0" dirty="0">
              <a:ln>
                <a:noFill/>
              </a:ln>
              <a:solidFill>
                <a:schemeClr val="accent5">
                  <a:lumMod val="50000"/>
                </a:schemeClr>
              </a:solidFill>
              <a:latin typeface="Calibri  "/>
              <a:ea typeface="Calibri" pitchFamily="2"/>
              <a:cs typeface="Times New Roman" pitchFamily="2"/>
            </a:endParaRPr>
          </a:p>
          <a:p>
            <a:endParaRPr lang="fr-FR" sz="2400" dirty="0">
              <a:solidFill>
                <a:schemeClr val="accent1">
                  <a:lumMod val="50000"/>
                </a:schemeClr>
              </a:solidFill>
              <a:sym typeface="Wingdings" panose="05000000000000000000" pitchFamily="2" charset="2"/>
            </a:endParaRPr>
          </a:p>
        </p:txBody>
      </p:sp>
      <p:pic>
        <p:nvPicPr>
          <p:cNvPr id="4" name="Graphique 3" descr="Compas">
            <a:extLst>
              <a:ext uri="{FF2B5EF4-FFF2-40B4-BE49-F238E27FC236}">
                <a16:creationId xmlns:a16="http://schemas.microsoft.com/office/drawing/2014/main" id="{CCCED8A5-C1C5-4CE5-BAE1-A713B2CE77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8891" y="2971800"/>
            <a:ext cx="914400" cy="914400"/>
          </a:xfrm>
          <a:prstGeom prst="rect">
            <a:avLst/>
          </a:prstGeom>
        </p:spPr>
      </p:pic>
    </p:spTree>
    <p:extLst>
      <p:ext uri="{BB962C8B-B14F-4D97-AF65-F5344CB8AC3E}">
        <p14:creationId xmlns:p14="http://schemas.microsoft.com/office/powerpoint/2010/main" val="2949639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32183"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Paroles d’élèves</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2929874" y="610537"/>
            <a:ext cx="5728772" cy="6001643"/>
          </a:xfrm>
          <a:prstGeom prst="rect">
            <a:avLst/>
          </a:prstGeom>
          <a:noFill/>
        </p:spPr>
        <p:txBody>
          <a:bodyPr wrap="square" rtlCol="0">
            <a:spAutoFit/>
          </a:bodyPr>
          <a:lstStyle/>
          <a:p>
            <a:r>
              <a:rPr lang="fr-FR" sz="2000" b="0" i="0" u="none" strike="noStrike" kern="1200" dirty="0">
                <a:ln>
                  <a:noFill/>
                </a:ln>
                <a:solidFill>
                  <a:schemeClr val="accent5">
                    <a:lumMod val="50000"/>
                  </a:schemeClr>
                </a:solidFill>
                <a:ea typeface="LiberationSerif" pitchFamily="18"/>
                <a:cs typeface="LiberationSerif" pitchFamily="18"/>
              </a:rPr>
              <a:t>« J'ai adoré cette option dès le premier jour car il n'y a quasiment rien à apprendre, seulement retenir  quelques connaissances en cours. De plus, toutes les expériences qu'on fait rendent la matière plus vivante et dynamique, c'est pour ça que je l'apprécie. Le seul point négatif que je trouve, mais qui n'en est pas vraiment un, c’est d'apporter sa blouse à tous les cours, car parfois on l'oublie. »</a:t>
            </a:r>
          </a:p>
          <a:p>
            <a:pPr marL="0" marR="0" lvl="0" indent="0" algn="r" rtl="0" hangingPunct="0">
              <a:lnSpc>
                <a:spcPct val="100000"/>
              </a:lnSpc>
              <a:spcBef>
                <a:spcPts val="0"/>
              </a:spcBef>
              <a:spcAft>
                <a:spcPts val="0"/>
              </a:spcAft>
              <a:buNone/>
              <a:tabLst/>
              <a:defRPr sz="1800">
                <a:latin typeface="Comic Sans MS" pitchFamily="66"/>
                <a:ea typeface="LiberationSerif" pitchFamily="16"/>
                <a:cs typeface="LiberationSerif" pitchFamily="16"/>
              </a:defRPr>
            </a:pPr>
            <a:r>
              <a:rPr lang="fr-FR" sz="2000" b="1" i="0" u="none" strike="noStrike" kern="1200" dirty="0">
                <a:ln>
                  <a:noFill/>
                </a:ln>
                <a:solidFill>
                  <a:schemeClr val="accent5">
                    <a:lumMod val="50000"/>
                  </a:schemeClr>
                </a:solidFill>
                <a:latin typeface="Calibri" panose="020F0502020204030204" pitchFamily="34" charset="0"/>
                <a:ea typeface="LiberationSerif" pitchFamily="18"/>
                <a:cs typeface="Calibri" panose="020F0502020204030204" pitchFamily="34" charset="0"/>
              </a:rPr>
              <a:t>Gauthier</a:t>
            </a:r>
          </a:p>
          <a:p>
            <a:pPr marL="0" marR="0" lvl="0" indent="0" algn="r" rtl="0" hangingPunct="0">
              <a:lnSpc>
                <a:spcPct val="100000"/>
              </a:lnSpc>
              <a:spcBef>
                <a:spcPts val="0"/>
              </a:spcBef>
              <a:spcAft>
                <a:spcPts val="0"/>
              </a:spcAft>
              <a:buNone/>
              <a:tabLst/>
              <a:defRPr sz="1800">
                <a:latin typeface="Comic Sans MS" pitchFamily="66"/>
                <a:ea typeface="LiberationSerif" pitchFamily="16"/>
                <a:cs typeface="LiberationSerif" pitchFamily="16"/>
              </a:defRPr>
            </a:pPr>
            <a:endParaRPr lang="fr-FR" sz="2000" b="1" dirty="0">
              <a:solidFill>
                <a:schemeClr val="accent5">
                  <a:lumMod val="50000"/>
                </a:schemeClr>
              </a:solidFill>
              <a:latin typeface="Calibri" panose="020F0502020204030204" pitchFamily="34" charset="0"/>
              <a:ea typeface="LiberationSerif" pitchFamily="18"/>
              <a:cs typeface="Calibri" panose="020F0502020204030204" pitchFamily="34" charset="0"/>
            </a:endParaRPr>
          </a:p>
          <a:p>
            <a:pPr marL="0" marR="0" lvl="0" indent="0" algn="just" rtl="0" hangingPunct="0">
              <a:lnSpc>
                <a:spcPct val="100000"/>
              </a:lnSpc>
              <a:spcBef>
                <a:spcPts val="0"/>
              </a:spcBef>
              <a:spcAft>
                <a:spcPts val="0"/>
              </a:spcAft>
              <a:buNone/>
              <a:tabLst/>
              <a:defRPr sz="1800">
                <a:latin typeface="LiberationSerif" pitchFamily="16"/>
                <a:ea typeface="LiberationSerif" pitchFamily="16"/>
                <a:cs typeface="LiberationSerif" pitchFamily="16"/>
              </a:defRPr>
            </a:pPr>
            <a:endParaRPr lang="fr-FR" sz="2000" b="0" i="0" u="none" strike="noStrike" kern="1200" dirty="0">
              <a:ln>
                <a:noFill/>
              </a:ln>
              <a:solidFill>
                <a:schemeClr val="accent5">
                  <a:lumMod val="50000"/>
                </a:schemeClr>
              </a:solidFill>
              <a:latin typeface="Calibri" panose="020F0502020204030204" pitchFamily="34" charset="0"/>
              <a:ea typeface="LiberationSerif" pitchFamily="18"/>
              <a:cs typeface="Calibri" panose="020F0502020204030204" pitchFamily="34" charset="0"/>
            </a:endParaRPr>
          </a:p>
          <a:p>
            <a:pPr marL="0" marR="0" lvl="0" indent="0" algn="just" rtl="0" hangingPunct="0">
              <a:lnSpc>
                <a:spcPct val="100000"/>
              </a:lnSpc>
              <a:spcBef>
                <a:spcPts val="0"/>
              </a:spcBef>
              <a:spcAft>
                <a:spcPts val="0"/>
              </a:spcAft>
              <a:buNone/>
              <a:tabLst/>
              <a:defRPr sz="1800">
                <a:latin typeface="LiberationSerif" pitchFamily="16"/>
                <a:ea typeface="LiberationSerif" pitchFamily="16"/>
                <a:cs typeface="LiberationSerif" pitchFamily="16"/>
              </a:defRPr>
            </a:pPr>
            <a:r>
              <a:rPr lang="fr-FR" sz="2000" b="0" i="0" u="none" strike="noStrike" kern="1200" dirty="0">
                <a:ln>
                  <a:noFill/>
                </a:ln>
                <a:solidFill>
                  <a:schemeClr val="accent5">
                    <a:lumMod val="50000"/>
                  </a:schemeClr>
                </a:solidFill>
                <a:latin typeface="Calibri" panose="020F0502020204030204" pitchFamily="34" charset="0"/>
                <a:ea typeface="LiberationSerif" pitchFamily="18"/>
                <a:cs typeface="Calibri" panose="020F0502020204030204" pitchFamily="34" charset="0"/>
              </a:rPr>
              <a:t>« J'ai trouvé que l'option SL était vraiment une option super et qui apprend beaucoup de choses. Je ne me suis pas ennuyée une seule fois pendant un cours de SL. Si cette option existait encore en classe de 1ère je la prendrais sans hésitation. »</a:t>
            </a:r>
          </a:p>
          <a:p>
            <a:pPr marL="0" marR="0" lvl="0" indent="0" algn="r" rtl="0" hangingPunct="0">
              <a:lnSpc>
                <a:spcPct val="100000"/>
              </a:lnSpc>
              <a:spcBef>
                <a:spcPts val="0"/>
              </a:spcBef>
              <a:spcAft>
                <a:spcPts val="0"/>
              </a:spcAft>
              <a:buNone/>
              <a:tabLst/>
              <a:defRPr sz="1800">
                <a:latin typeface="LiberationSerif" pitchFamily="16"/>
                <a:ea typeface="LiberationSerif" pitchFamily="16"/>
                <a:cs typeface="LiberationSerif" pitchFamily="16"/>
              </a:defRPr>
            </a:pPr>
            <a:r>
              <a:rPr lang="fr-FR" sz="2000" b="1" i="0" u="none" strike="noStrike" kern="1200" dirty="0">
                <a:ln>
                  <a:noFill/>
                </a:ln>
                <a:solidFill>
                  <a:schemeClr val="accent5">
                    <a:lumMod val="50000"/>
                  </a:schemeClr>
                </a:solidFill>
                <a:latin typeface="Calibri" panose="020F0502020204030204" pitchFamily="34" charset="0"/>
                <a:ea typeface="LiberationSerif" pitchFamily="18"/>
                <a:cs typeface="Calibri" panose="020F0502020204030204" pitchFamily="34" charset="0"/>
              </a:rPr>
              <a:t>Candice</a:t>
            </a:r>
          </a:p>
          <a:p>
            <a:pPr marL="0" marR="0" lvl="0" indent="0" algn="r" rtl="0" hangingPunct="0">
              <a:lnSpc>
                <a:spcPct val="100000"/>
              </a:lnSpc>
              <a:spcBef>
                <a:spcPts val="0"/>
              </a:spcBef>
              <a:spcAft>
                <a:spcPts val="0"/>
              </a:spcAft>
              <a:buNone/>
              <a:tabLst/>
              <a:defRPr sz="1800">
                <a:latin typeface="Comic Sans MS" pitchFamily="66"/>
                <a:ea typeface="LiberationSerif" pitchFamily="16"/>
                <a:cs typeface="LiberationSerif" pitchFamily="16"/>
              </a:defRPr>
            </a:pPr>
            <a:endParaRPr lang="fr-FR" sz="2000" b="1" i="0" u="none" strike="noStrike" kern="1200" dirty="0">
              <a:ln>
                <a:noFill/>
              </a:ln>
              <a:solidFill>
                <a:schemeClr val="accent5">
                  <a:lumMod val="75000"/>
                </a:schemeClr>
              </a:solidFill>
              <a:latin typeface="Calibri" panose="020F0502020204030204" pitchFamily="34" charset="0"/>
              <a:ea typeface="LiberationSerif" pitchFamily="18"/>
              <a:cs typeface="Calibri" panose="020F0502020204030204" pitchFamily="34" charset="0"/>
            </a:endParaRPr>
          </a:p>
          <a:p>
            <a:r>
              <a:rPr lang="fr-FR" sz="2400" dirty="0">
                <a:solidFill>
                  <a:schemeClr val="accent1">
                    <a:lumMod val="50000"/>
                  </a:schemeClr>
                </a:solidFill>
              </a:rPr>
              <a:t>NB: Attention cette option est contingentée.</a:t>
            </a:r>
          </a:p>
        </p:txBody>
      </p:sp>
      <p:pic>
        <p:nvPicPr>
          <p:cNvPr id="16" name="Image 15">
            <a:extLst>
              <a:ext uri="{FF2B5EF4-FFF2-40B4-BE49-F238E27FC236}">
                <a16:creationId xmlns:a16="http://schemas.microsoft.com/office/drawing/2014/main" id="{EA6804A0-C261-FCAB-DF93-BE9512834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34" y="2416628"/>
            <a:ext cx="1132114" cy="1132114"/>
          </a:xfrm>
          <a:prstGeom prst="rect">
            <a:avLst/>
          </a:prstGeom>
        </p:spPr>
      </p:pic>
    </p:spTree>
    <p:extLst>
      <p:ext uri="{BB962C8B-B14F-4D97-AF65-F5344CB8AC3E}">
        <p14:creationId xmlns:p14="http://schemas.microsoft.com/office/powerpoint/2010/main" val="1829189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9144000" cy="3547431"/>
          </a:xfrm>
          <a:solidFill>
            <a:schemeClr val="accent1">
              <a:lumMod val="60000"/>
              <a:lumOff val="40000"/>
            </a:schemeClr>
          </a:solidFill>
        </p:spPr>
        <p:txBody>
          <a:bodyPr anchor="ctr">
            <a:normAutofit/>
          </a:bodyPr>
          <a:lstStyle/>
          <a:p>
            <a:r>
              <a:rPr lang="fr-FR" sz="4400" dirty="0">
                <a:solidFill>
                  <a:schemeClr val="bg1"/>
                </a:solidFill>
              </a:rPr>
              <a:t>A BIENTÔT</a:t>
            </a:r>
            <a:endParaRPr lang="fr-FR" dirty="0">
              <a:solidFill>
                <a:schemeClr val="bg1"/>
              </a:solidFill>
            </a:endParaRPr>
          </a:p>
        </p:txBody>
      </p:sp>
      <p:pic>
        <p:nvPicPr>
          <p:cNvPr id="9" name="Image 8">
            <a:extLst>
              <a:ext uri="{FF2B5EF4-FFF2-40B4-BE49-F238E27FC236}">
                <a16:creationId xmlns:a16="http://schemas.microsoft.com/office/drawing/2014/main" id="{37453720-2AEC-4A11-AA98-C9FFE3FCD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164" y="4740494"/>
            <a:ext cx="3051672" cy="1546895"/>
          </a:xfrm>
          <a:prstGeom prst="rect">
            <a:avLst/>
          </a:prstGeom>
        </p:spPr>
      </p:pic>
      <p:pic>
        <p:nvPicPr>
          <p:cNvPr id="4" name="Image 3">
            <a:extLst>
              <a:ext uri="{FF2B5EF4-FFF2-40B4-BE49-F238E27FC236}">
                <a16:creationId xmlns:a16="http://schemas.microsoft.com/office/drawing/2014/main" id="{BF5E3B60-A409-4346-9CEF-6B5C176EBDB8}"/>
              </a:ext>
            </a:extLst>
          </p:cNvPr>
          <p:cNvPicPr>
            <a:picLocks noChangeAspect="1"/>
          </p:cNvPicPr>
          <p:nvPr/>
        </p:nvPicPr>
        <p:blipFill rotWithShape="1">
          <a:blip r:embed="rId3">
            <a:extLst>
              <a:ext uri="{28A0092B-C50C-407E-A947-70E740481C1C}">
                <a14:useLocalDpi xmlns:a14="http://schemas.microsoft.com/office/drawing/2010/main" val="0"/>
              </a:ext>
            </a:extLst>
          </a:blip>
          <a:srcRect l="2867" t="3792" r="3168" b="9260"/>
          <a:stretch/>
        </p:blipFill>
        <p:spPr>
          <a:xfrm>
            <a:off x="6224531" y="1344058"/>
            <a:ext cx="2555913" cy="1784732"/>
          </a:xfrm>
          <a:prstGeom prst="rect">
            <a:avLst/>
          </a:prstGeom>
        </p:spPr>
      </p:pic>
      <p:pic>
        <p:nvPicPr>
          <p:cNvPr id="7" name="Image 6">
            <a:extLst>
              <a:ext uri="{FF2B5EF4-FFF2-40B4-BE49-F238E27FC236}">
                <a16:creationId xmlns:a16="http://schemas.microsoft.com/office/drawing/2014/main" id="{98B868CA-E75C-428F-94E5-F78D529E9C42}"/>
              </a:ext>
            </a:extLst>
          </p:cNvPr>
          <p:cNvPicPr>
            <a:picLocks noChangeAspect="1"/>
          </p:cNvPicPr>
          <p:nvPr/>
        </p:nvPicPr>
        <p:blipFill rotWithShape="1">
          <a:blip r:embed="rId4">
            <a:extLst>
              <a:ext uri="{28A0092B-C50C-407E-A947-70E740481C1C}">
                <a14:useLocalDpi xmlns:a14="http://schemas.microsoft.com/office/drawing/2010/main" val="0"/>
              </a:ext>
            </a:extLst>
          </a:blip>
          <a:srcRect b="12515"/>
          <a:stretch/>
        </p:blipFill>
        <p:spPr>
          <a:xfrm>
            <a:off x="276531" y="308470"/>
            <a:ext cx="2720058" cy="1784732"/>
          </a:xfrm>
          <a:prstGeom prst="rect">
            <a:avLst/>
          </a:prstGeom>
        </p:spPr>
      </p:pic>
    </p:spTree>
    <p:extLst>
      <p:ext uri="{BB962C8B-B14F-4D97-AF65-F5344CB8AC3E}">
        <p14:creationId xmlns:p14="http://schemas.microsoft.com/office/powerpoint/2010/main" val="109612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32183"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Objectifs</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2909535" y="287048"/>
            <a:ext cx="5934662" cy="6247864"/>
          </a:xfrm>
          <a:prstGeom prst="rect">
            <a:avLst/>
          </a:prstGeom>
          <a:noFill/>
        </p:spPr>
        <p:txBody>
          <a:bodyPr wrap="square" rtlCol="0">
            <a:spAutoFit/>
          </a:bodyPr>
          <a:lstStyle/>
          <a:p>
            <a:pPr marL="342900" indent="-342900" algn="just" rtl="0">
              <a:buFont typeface="Wingdings" panose="05000000000000000000" pitchFamily="2" charset="2"/>
              <a:buChar char="v"/>
            </a:pPr>
            <a:r>
              <a:rPr lang="fr-FR" sz="2000" dirty="0">
                <a:solidFill>
                  <a:schemeClr val="accent5">
                    <a:lumMod val="50000"/>
                  </a:schemeClr>
                </a:solidFill>
                <a:effectLst/>
              </a:rPr>
              <a:t>Susciter le </a:t>
            </a:r>
            <a:r>
              <a:rPr lang="fr-FR" sz="2000" b="1" dirty="0">
                <a:solidFill>
                  <a:schemeClr val="accent5">
                    <a:lumMod val="50000"/>
                  </a:schemeClr>
                </a:solidFill>
                <a:effectLst/>
              </a:rPr>
              <a:t>goût de la recherche </a:t>
            </a:r>
          </a:p>
          <a:p>
            <a:pPr marL="342900" indent="-342900" algn="just" rtl="0">
              <a:buFont typeface="Wingdings" panose="05000000000000000000" pitchFamily="2" charset="2"/>
              <a:buChar char="v"/>
            </a:pPr>
            <a:endParaRPr lang="fr-FR" sz="2000" dirty="0">
              <a:solidFill>
                <a:schemeClr val="accent5">
                  <a:lumMod val="50000"/>
                </a:schemeClr>
              </a:solidFill>
              <a:effectLst/>
            </a:endParaRPr>
          </a:p>
          <a:p>
            <a:pPr marL="342900" indent="-342900" algn="just">
              <a:buFont typeface="Wingdings" panose="05000000000000000000" pitchFamily="2" charset="2"/>
              <a:buChar char="v"/>
            </a:pPr>
            <a:r>
              <a:rPr lang="fr-FR" sz="2000" dirty="0">
                <a:solidFill>
                  <a:schemeClr val="accent5">
                    <a:lumMod val="50000"/>
                  </a:schemeClr>
                </a:solidFill>
                <a:effectLst/>
              </a:rPr>
              <a:t>Développer </a:t>
            </a:r>
            <a:r>
              <a:rPr lang="fr-FR" sz="2000" b="1" dirty="0">
                <a:solidFill>
                  <a:schemeClr val="accent5">
                    <a:lumMod val="50000"/>
                  </a:schemeClr>
                </a:solidFill>
                <a:effectLst/>
              </a:rPr>
              <a:t>l’esprit d’innovation</a:t>
            </a:r>
            <a:r>
              <a:rPr lang="fr-FR" sz="2000" dirty="0">
                <a:solidFill>
                  <a:schemeClr val="accent5">
                    <a:lumMod val="50000"/>
                  </a:schemeClr>
                </a:solidFill>
                <a:effectLst/>
              </a:rPr>
              <a:t>, </a:t>
            </a:r>
            <a:r>
              <a:rPr lang="fr-FR" sz="2000" b="1" dirty="0">
                <a:solidFill>
                  <a:schemeClr val="accent5">
                    <a:lumMod val="50000"/>
                  </a:schemeClr>
                </a:solidFill>
                <a:effectLst/>
              </a:rPr>
              <a:t>l’esprit critique, l'autonomie, l’expression, la créativité, le travail en équipe</a:t>
            </a:r>
          </a:p>
          <a:p>
            <a:pPr algn="just" rtl="0"/>
            <a:endParaRPr lang="fr-FR" sz="2000" dirty="0">
              <a:solidFill>
                <a:schemeClr val="accent5">
                  <a:lumMod val="50000"/>
                </a:schemeClr>
              </a:solidFill>
              <a:effectLst/>
            </a:endParaRPr>
          </a:p>
          <a:p>
            <a:pPr marL="342900" indent="-342900" rtl="0">
              <a:buFont typeface="Wingdings" panose="05000000000000000000" pitchFamily="2" charset="2"/>
              <a:buChar char="v"/>
            </a:pPr>
            <a:r>
              <a:rPr lang="fr-FR" sz="2000" dirty="0">
                <a:solidFill>
                  <a:schemeClr val="accent5">
                    <a:lumMod val="50000"/>
                  </a:schemeClr>
                </a:solidFill>
                <a:effectLst/>
              </a:rPr>
              <a:t>Découvrir de nouvelles </a:t>
            </a:r>
            <a:r>
              <a:rPr lang="fr-FR" sz="2000" b="1" dirty="0">
                <a:solidFill>
                  <a:schemeClr val="accent5">
                    <a:lumMod val="50000"/>
                  </a:schemeClr>
                </a:solidFill>
                <a:effectLst/>
              </a:rPr>
              <a:t>techniques expérimentales</a:t>
            </a:r>
          </a:p>
          <a:p>
            <a:pPr algn="just" rtl="0"/>
            <a:endParaRPr lang="fr-FR" sz="2000" dirty="0">
              <a:solidFill>
                <a:schemeClr val="accent5">
                  <a:lumMod val="50000"/>
                </a:schemeClr>
              </a:solidFill>
            </a:endParaRPr>
          </a:p>
          <a:p>
            <a:pPr marL="342900" indent="-342900" algn="just" rtl="0">
              <a:buFont typeface="Wingdings" panose="05000000000000000000" pitchFamily="2" charset="2"/>
              <a:buChar char="v"/>
            </a:pPr>
            <a:r>
              <a:rPr lang="fr-FR" sz="2000" dirty="0">
                <a:solidFill>
                  <a:schemeClr val="accent5">
                    <a:lumMod val="50000"/>
                  </a:schemeClr>
                </a:solidFill>
                <a:effectLst/>
              </a:rPr>
              <a:t>Favoriser la formation de l’esprit scientifique via la </a:t>
            </a:r>
            <a:r>
              <a:rPr lang="fr-FR" sz="2000" b="1" dirty="0">
                <a:solidFill>
                  <a:schemeClr val="accent5">
                    <a:lumMod val="50000"/>
                  </a:schemeClr>
                </a:solidFill>
                <a:effectLst/>
              </a:rPr>
              <a:t>démarche d’investigation </a:t>
            </a:r>
            <a:r>
              <a:rPr lang="fr-FR" sz="2000" dirty="0">
                <a:solidFill>
                  <a:schemeClr val="accent5">
                    <a:lumMod val="50000"/>
                  </a:schemeClr>
                </a:solidFill>
                <a:effectLst/>
              </a:rPr>
              <a:t>: formuler et analyser une problématique / proposer une stratégie pour répondre à la problématique / communiquer sur ses travaux</a:t>
            </a:r>
          </a:p>
          <a:p>
            <a:pPr marL="342900" indent="-342900" algn="just" rtl="0">
              <a:buFont typeface="Wingdings" panose="05000000000000000000" pitchFamily="2" charset="2"/>
              <a:buChar char="v"/>
            </a:pPr>
            <a:endParaRPr lang="fr-FR" sz="2000" dirty="0">
              <a:solidFill>
                <a:schemeClr val="accent5">
                  <a:lumMod val="50000"/>
                </a:schemeClr>
              </a:solidFill>
              <a:effectLst/>
            </a:endParaRPr>
          </a:p>
          <a:p>
            <a:pPr marL="342900" indent="-342900" algn="just" rtl="0">
              <a:buFont typeface="Wingdings" panose="05000000000000000000" pitchFamily="2" charset="2"/>
              <a:buChar char="v"/>
            </a:pPr>
            <a:r>
              <a:rPr lang="fr-FR" sz="2000" dirty="0">
                <a:solidFill>
                  <a:schemeClr val="accent5">
                    <a:lumMod val="50000"/>
                  </a:schemeClr>
                </a:solidFill>
                <a:effectLst/>
              </a:rPr>
              <a:t>Construire et développer des </a:t>
            </a:r>
            <a:r>
              <a:rPr lang="fr-FR" sz="2000" b="1" dirty="0">
                <a:solidFill>
                  <a:schemeClr val="accent5">
                    <a:lumMod val="50000"/>
                  </a:schemeClr>
                </a:solidFill>
                <a:effectLst/>
              </a:rPr>
              <a:t>compétences</a:t>
            </a:r>
            <a:r>
              <a:rPr lang="fr-FR" sz="2000" dirty="0">
                <a:solidFill>
                  <a:schemeClr val="accent5">
                    <a:lumMod val="50000"/>
                  </a:schemeClr>
                </a:solidFill>
                <a:effectLst/>
              </a:rPr>
              <a:t> : se poser des questions, imaginer des réponses, prendre des initiatives et réaliser</a:t>
            </a:r>
          </a:p>
          <a:p>
            <a:pPr marL="342900" indent="-342900" algn="just" rtl="0">
              <a:buFont typeface="Wingdings" panose="05000000000000000000" pitchFamily="2" charset="2"/>
              <a:buChar char="v"/>
            </a:pPr>
            <a:endParaRPr lang="fr-FR" sz="2000" b="1" dirty="0">
              <a:solidFill>
                <a:schemeClr val="accent5">
                  <a:lumMod val="50000"/>
                </a:schemeClr>
              </a:solidFill>
            </a:endParaRPr>
          </a:p>
          <a:p>
            <a:pPr marL="342900" indent="-342900" rtl="0">
              <a:buFont typeface="Wingdings" panose="05000000000000000000" pitchFamily="2" charset="2"/>
              <a:buChar char="v"/>
            </a:pPr>
            <a:r>
              <a:rPr lang="fr-FR" sz="2000" dirty="0">
                <a:solidFill>
                  <a:schemeClr val="accent5">
                    <a:lumMod val="50000"/>
                  </a:schemeClr>
                </a:solidFill>
                <a:effectLst/>
              </a:rPr>
              <a:t>Développer les </a:t>
            </a:r>
            <a:r>
              <a:rPr lang="fr-FR" sz="2000" b="1" dirty="0">
                <a:solidFill>
                  <a:schemeClr val="accent5">
                    <a:lumMod val="50000"/>
                  </a:schemeClr>
                </a:solidFill>
                <a:effectLst/>
              </a:rPr>
              <a:t>compétences orales </a:t>
            </a:r>
            <a:r>
              <a:rPr lang="fr-FR" sz="2000" dirty="0">
                <a:solidFill>
                  <a:schemeClr val="accent5">
                    <a:lumMod val="50000"/>
                  </a:schemeClr>
                </a:solidFill>
                <a:effectLst/>
              </a:rPr>
              <a:t>(argumentation)</a:t>
            </a:r>
          </a:p>
        </p:txBody>
      </p:sp>
      <p:pic>
        <p:nvPicPr>
          <p:cNvPr id="4" name="Graphique 3" descr="Cible">
            <a:extLst>
              <a:ext uri="{FF2B5EF4-FFF2-40B4-BE49-F238E27FC236}">
                <a16:creationId xmlns:a16="http://schemas.microsoft.com/office/drawing/2014/main" id="{D7B4D572-EDD4-4170-8F22-502C0BBF7E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8130" y="2971800"/>
            <a:ext cx="1096178" cy="914400"/>
          </a:xfrm>
          <a:prstGeom prst="rect">
            <a:avLst/>
          </a:prstGeom>
        </p:spPr>
      </p:pic>
    </p:spTree>
    <p:extLst>
      <p:ext uri="{BB962C8B-B14F-4D97-AF65-F5344CB8AC3E}">
        <p14:creationId xmlns:p14="http://schemas.microsoft.com/office/powerpoint/2010/main" val="361364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32183"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Thèmes</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2954685" y="316363"/>
            <a:ext cx="5491097" cy="6401753"/>
          </a:xfrm>
          <a:prstGeom prst="rect">
            <a:avLst/>
          </a:prstGeom>
          <a:noFill/>
        </p:spPr>
        <p:txBody>
          <a:bodyPr wrap="square" rtlCol="0">
            <a:spAutoFit/>
          </a:bodyPr>
          <a:lstStyle/>
          <a:p>
            <a:pPr marL="725399" indent="-452160">
              <a:spcBef>
                <a:spcPts val="601"/>
              </a:spcBef>
              <a:buFont typeface="Wingdings" panose="05000000000000000000" pitchFamily="2" charset="2"/>
              <a:buChar char="v"/>
            </a:pPr>
            <a:r>
              <a:rPr lang="fr-FR" sz="2000" b="1"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Pour explorer des domaines variés, 2 ou 3 thèmes sont choisis par les enseignants parmi  les suivants : </a:t>
            </a:r>
          </a:p>
          <a:p>
            <a:pPr marL="723900" indent="-4763">
              <a:spcBef>
                <a:spcPts val="601"/>
              </a:spcBef>
            </a:pPr>
            <a:endPar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endParaRPr>
          </a:p>
          <a:p>
            <a:pPr marL="723900" lvl="0" indent="-4763">
              <a:spcBef>
                <a:spcPts val="601"/>
              </a:spcBef>
              <a:buNone/>
            </a:pPr>
            <a:r>
              <a:rPr lang="fr-FR" sz="2000" dirty="0">
                <a:solidFill>
                  <a:schemeClr val="accent5">
                    <a:lumMod val="50000"/>
                  </a:schemeClr>
                </a:solidFill>
                <a:latin typeface="Calibri" panose="020F0502020204030204" pitchFamily="34" charset="0"/>
                <a:cs typeface="Calibri" panose="020F0502020204030204" pitchFamily="34" charset="0"/>
              </a:rPr>
              <a:t>●  Atmosphère terrestre</a:t>
            </a:r>
          </a:p>
          <a:p>
            <a:pPr marL="723900" lvl="0" indent="-4763">
              <a:spcBef>
                <a:spcPts val="601"/>
              </a:spcBef>
              <a:buNone/>
            </a:pPr>
            <a:endParaRPr lang="fr-FR" sz="2000" dirty="0">
              <a:solidFill>
                <a:schemeClr val="accent5">
                  <a:lumMod val="50000"/>
                </a:schemeClr>
              </a:solidFill>
              <a:latin typeface="Calibri" panose="020F0502020204030204" pitchFamily="34" charset="0"/>
              <a:cs typeface="Calibri" panose="020F0502020204030204" pitchFamily="34" charset="0"/>
            </a:endParaRPr>
          </a:p>
          <a:p>
            <a:pPr marL="723900" lvl="0" indent="-4763">
              <a:spcBef>
                <a:spcPts val="601"/>
              </a:spcBef>
              <a:buNone/>
            </a:pPr>
            <a:r>
              <a:rPr lang="fr-FR" sz="2000" dirty="0">
                <a:solidFill>
                  <a:schemeClr val="accent5">
                    <a:lumMod val="50000"/>
                  </a:schemeClr>
                </a:solidFill>
                <a:latin typeface="Calibri" panose="020F0502020204030204" pitchFamily="34" charset="0"/>
                <a:cs typeface="Calibri" panose="020F0502020204030204" pitchFamily="34" charset="0"/>
              </a:rPr>
              <a:t>●  Utilisations des ressources de la </a:t>
            </a:r>
          </a:p>
          <a:p>
            <a:pPr marL="723900" lvl="0" indent="-4763">
              <a:spcBef>
                <a:spcPts val="601"/>
              </a:spcBef>
              <a:buNone/>
            </a:pPr>
            <a:endParaRPr lang="fr-FR" sz="2000" dirty="0">
              <a:solidFill>
                <a:schemeClr val="accent5">
                  <a:lumMod val="50000"/>
                </a:schemeClr>
              </a:solidFill>
              <a:latin typeface="Calibri" panose="020F0502020204030204" pitchFamily="34" charset="0"/>
              <a:cs typeface="Calibri" panose="020F0502020204030204" pitchFamily="34" charset="0"/>
            </a:endParaRPr>
          </a:p>
          <a:p>
            <a:pPr marL="723900" lvl="0" indent="-4763">
              <a:spcBef>
                <a:spcPts val="601"/>
              </a:spcBef>
              <a:buNone/>
            </a:pPr>
            <a:r>
              <a:rPr lang="fr-FR" sz="2000" dirty="0">
                <a:solidFill>
                  <a:schemeClr val="accent5">
                    <a:lumMod val="50000"/>
                  </a:schemeClr>
                </a:solidFill>
                <a:latin typeface="Calibri" panose="020F0502020204030204" pitchFamily="34" charset="0"/>
                <a:cs typeface="Calibri" panose="020F0502020204030204" pitchFamily="34" charset="0"/>
              </a:rPr>
              <a:t>●  Mélanges et formulation</a:t>
            </a:r>
          </a:p>
          <a:p>
            <a:pPr marL="723900" lvl="0" indent="-4763">
              <a:spcBef>
                <a:spcPts val="601"/>
              </a:spcBef>
              <a:buNone/>
            </a:pPr>
            <a:endParaRPr lang="fr-FR" sz="2000" dirty="0">
              <a:solidFill>
                <a:schemeClr val="accent5">
                  <a:lumMod val="50000"/>
                </a:schemeClr>
              </a:solidFill>
              <a:latin typeface="Calibri" panose="020F0502020204030204" pitchFamily="34" charset="0"/>
              <a:cs typeface="Calibri" panose="020F0502020204030204" pitchFamily="34" charset="0"/>
            </a:endParaRPr>
          </a:p>
          <a:p>
            <a:pPr marL="723900" lvl="0" indent="-4763">
              <a:spcBef>
                <a:spcPts val="601"/>
              </a:spcBef>
              <a:buNone/>
            </a:pPr>
            <a:r>
              <a:rPr lang="fr-FR" sz="2000" dirty="0">
                <a:solidFill>
                  <a:schemeClr val="accent5">
                    <a:lumMod val="50000"/>
                  </a:schemeClr>
                </a:solidFill>
                <a:latin typeface="Calibri" panose="020F0502020204030204" pitchFamily="34" charset="0"/>
                <a:cs typeface="Calibri" panose="020F0502020204030204" pitchFamily="34" charset="0"/>
              </a:rPr>
              <a:t>●  Prévention des risques</a:t>
            </a:r>
          </a:p>
          <a:p>
            <a:pPr marL="723900" lvl="0" indent="-4763">
              <a:spcBef>
                <a:spcPts val="601"/>
              </a:spcBef>
              <a:buNone/>
            </a:pPr>
            <a:endParaRPr lang="fr-FR" sz="2000" dirty="0">
              <a:solidFill>
                <a:schemeClr val="accent5">
                  <a:lumMod val="50000"/>
                </a:schemeClr>
              </a:solidFill>
              <a:latin typeface="Calibri" panose="020F0502020204030204" pitchFamily="34" charset="0"/>
              <a:cs typeface="Calibri" panose="020F0502020204030204" pitchFamily="34" charset="0"/>
            </a:endParaRPr>
          </a:p>
          <a:p>
            <a:pPr marL="723900" lvl="0" indent="-4763">
              <a:spcBef>
                <a:spcPts val="601"/>
              </a:spcBef>
              <a:buNone/>
            </a:pPr>
            <a:r>
              <a:rPr lang="fr-FR" sz="2000" dirty="0">
                <a:solidFill>
                  <a:schemeClr val="accent5">
                    <a:lumMod val="50000"/>
                  </a:schemeClr>
                </a:solidFill>
                <a:latin typeface="Calibri" panose="020F0502020204030204" pitchFamily="34" charset="0"/>
                <a:cs typeface="Calibri" panose="020F0502020204030204" pitchFamily="34" charset="0"/>
              </a:rPr>
              <a:t>●  Investigation policière</a:t>
            </a:r>
          </a:p>
          <a:p>
            <a:pPr marL="723900" lvl="0" indent="-4763">
              <a:spcBef>
                <a:spcPts val="601"/>
              </a:spcBef>
              <a:buNone/>
            </a:pPr>
            <a:endParaRPr lang="fr-FR" sz="2000" dirty="0">
              <a:solidFill>
                <a:schemeClr val="accent5">
                  <a:lumMod val="50000"/>
                </a:schemeClr>
              </a:solidFill>
              <a:latin typeface="Calibri" panose="020F0502020204030204" pitchFamily="34" charset="0"/>
              <a:cs typeface="Calibri" panose="020F0502020204030204" pitchFamily="34" charset="0"/>
            </a:endParaRPr>
          </a:p>
          <a:p>
            <a:pPr marL="723900" lvl="0" indent="-4763">
              <a:spcBef>
                <a:spcPts val="601"/>
              </a:spcBef>
              <a:buNone/>
            </a:pPr>
            <a:r>
              <a:rPr lang="fr-FR" sz="2000" dirty="0">
                <a:solidFill>
                  <a:schemeClr val="accent5">
                    <a:lumMod val="50000"/>
                  </a:schemeClr>
                </a:solidFill>
                <a:latin typeface="Calibri" panose="020F0502020204030204" pitchFamily="34" charset="0"/>
                <a:cs typeface="Calibri" panose="020F0502020204030204" pitchFamily="34" charset="0"/>
              </a:rPr>
              <a:t>●  Arts</a:t>
            </a:r>
          </a:p>
          <a:p>
            <a:pPr marL="723900" lvl="0" indent="-4763">
              <a:spcBef>
                <a:spcPts val="601"/>
              </a:spcBef>
              <a:buNone/>
            </a:pPr>
            <a:endParaRPr lang="fr-FR" sz="2000" dirty="0">
              <a:solidFill>
                <a:schemeClr val="accent5">
                  <a:lumMod val="50000"/>
                </a:schemeClr>
              </a:solidFill>
              <a:latin typeface="Calibri" panose="020F0502020204030204" pitchFamily="34" charset="0"/>
              <a:cs typeface="Calibri" panose="020F0502020204030204" pitchFamily="34" charset="0"/>
            </a:endParaRPr>
          </a:p>
          <a:p>
            <a:pPr marL="723900" lvl="0" indent="-4763">
              <a:spcBef>
                <a:spcPts val="601"/>
              </a:spcBef>
              <a:buNone/>
            </a:pPr>
            <a:r>
              <a:rPr lang="fr-FR" sz="2000" dirty="0">
                <a:solidFill>
                  <a:schemeClr val="accent5">
                    <a:lumMod val="50000"/>
                  </a:schemeClr>
                </a:solidFill>
                <a:latin typeface="Calibri" panose="020F0502020204030204" pitchFamily="34" charset="0"/>
                <a:cs typeface="Calibri" panose="020F0502020204030204" pitchFamily="34" charset="0"/>
              </a:rPr>
              <a:t>●  Systèmes automatisés</a:t>
            </a:r>
          </a:p>
        </p:txBody>
      </p:sp>
      <p:pic>
        <p:nvPicPr>
          <p:cNvPr id="9" name="Graphique 8" descr="Tubes à essai">
            <a:extLst>
              <a:ext uri="{FF2B5EF4-FFF2-40B4-BE49-F238E27FC236}">
                <a16:creationId xmlns:a16="http://schemas.microsoft.com/office/drawing/2014/main" id="{2A6A22AA-EDE4-4EF6-898B-495493A363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002" y="3060040"/>
            <a:ext cx="1096178" cy="914400"/>
          </a:xfrm>
          <a:prstGeom prst="rect">
            <a:avLst/>
          </a:prstGeom>
        </p:spPr>
      </p:pic>
    </p:spTree>
    <p:extLst>
      <p:ext uri="{BB962C8B-B14F-4D97-AF65-F5344CB8AC3E}">
        <p14:creationId xmlns:p14="http://schemas.microsoft.com/office/powerpoint/2010/main" val="1619039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32183"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Quelques exemples d’activités</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3126657" y="484597"/>
            <a:ext cx="5233012" cy="1077218"/>
          </a:xfrm>
          <a:prstGeom prst="rect">
            <a:avLst/>
          </a:prstGeom>
          <a:noFill/>
        </p:spPr>
        <p:txBody>
          <a:bodyPr wrap="square" rtlCol="0">
            <a:spAutoFit/>
          </a:bodyPr>
          <a:lstStyle/>
          <a:p>
            <a:pPr marL="342900" indent="-342900">
              <a:buFont typeface="Wingdings" panose="05000000000000000000" pitchFamily="2" charset="2"/>
              <a:buChar char="v"/>
            </a:pPr>
            <a:r>
              <a:rPr lang="fr-FR" sz="24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Thème - Investigations policières : </a:t>
            </a:r>
          </a:p>
          <a:p>
            <a:endParaRPr lang="fr-FR" sz="20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endParaRPr>
          </a:p>
          <a:p>
            <a:endPar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9" name="Graphique 8" descr="Tubes à essai">
            <a:extLst>
              <a:ext uri="{FF2B5EF4-FFF2-40B4-BE49-F238E27FC236}">
                <a16:creationId xmlns:a16="http://schemas.microsoft.com/office/drawing/2014/main" id="{2A6A22AA-EDE4-4EF6-898B-495493A363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002" y="3060040"/>
            <a:ext cx="1096178" cy="914400"/>
          </a:xfrm>
          <a:prstGeom prst="rect">
            <a:avLst/>
          </a:prstGeom>
        </p:spPr>
      </p:pic>
      <p:pic>
        <p:nvPicPr>
          <p:cNvPr id="10" name="Image 9">
            <a:extLst>
              <a:ext uri="{FF2B5EF4-FFF2-40B4-BE49-F238E27FC236}">
                <a16:creationId xmlns:a16="http://schemas.microsoft.com/office/drawing/2014/main" id="{4783DED2-356D-233B-3391-529D654A0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128" y="1861457"/>
            <a:ext cx="6015929" cy="4511946"/>
          </a:xfrm>
          <a:prstGeom prst="rect">
            <a:avLst/>
          </a:prstGeom>
        </p:spPr>
      </p:pic>
    </p:spTree>
    <p:extLst>
      <p:ext uri="{BB962C8B-B14F-4D97-AF65-F5344CB8AC3E}">
        <p14:creationId xmlns:p14="http://schemas.microsoft.com/office/powerpoint/2010/main" val="58515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32183"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Quelques exemples d’activités</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3175643" y="264650"/>
            <a:ext cx="5233012" cy="1384995"/>
          </a:xfrm>
          <a:prstGeom prst="rect">
            <a:avLst/>
          </a:prstGeom>
          <a:noFill/>
        </p:spPr>
        <p:txBody>
          <a:bodyPr wrap="square" rtlCol="0">
            <a:spAutoFit/>
          </a:bodyPr>
          <a:lstStyle/>
          <a:p>
            <a:pPr marL="342900" indent="-342900">
              <a:buFont typeface="Wingdings" panose="05000000000000000000" pitchFamily="2" charset="2"/>
              <a:buChar char="v"/>
            </a:pPr>
            <a:r>
              <a:rPr lang="fr-FR" sz="24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Thème - Investigations policières : </a:t>
            </a:r>
          </a:p>
          <a:p>
            <a:endPar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endParaRPr>
          </a:p>
          <a:p>
            <a:r>
              <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     Analyses d’empreintes digitales</a:t>
            </a:r>
            <a:endParaRPr lang="fr-FR" sz="20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endParaRPr>
          </a:p>
          <a:p>
            <a:endPar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9" name="Graphique 8" descr="Tubes à essai">
            <a:extLst>
              <a:ext uri="{FF2B5EF4-FFF2-40B4-BE49-F238E27FC236}">
                <a16:creationId xmlns:a16="http://schemas.microsoft.com/office/drawing/2014/main" id="{2A6A22AA-EDE4-4EF6-898B-495493A363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002" y="3060040"/>
            <a:ext cx="1096178" cy="914400"/>
          </a:xfrm>
          <a:prstGeom prst="rect">
            <a:avLst/>
          </a:prstGeom>
        </p:spPr>
      </p:pic>
      <p:pic>
        <p:nvPicPr>
          <p:cNvPr id="5" name="Image 4">
            <a:extLst>
              <a:ext uri="{FF2B5EF4-FFF2-40B4-BE49-F238E27FC236}">
                <a16:creationId xmlns:a16="http://schemas.microsoft.com/office/drawing/2014/main" id="{037574C3-783B-4841-3D1E-3CD280183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182" y="1777699"/>
            <a:ext cx="4997105" cy="3004458"/>
          </a:xfrm>
          <a:prstGeom prst="rect">
            <a:avLst/>
          </a:prstGeom>
        </p:spPr>
      </p:pic>
      <p:pic>
        <p:nvPicPr>
          <p:cNvPr id="7" name="Image 6">
            <a:extLst>
              <a:ext uri="{FF2B5EF4-FFF2-40B4-BE49-F238E27FC236}">
                <a16:creationId xmlns:a16="http://schemas.microsoft.com/office/drawing/2014/main" id="{00E24898-6DE4-F71F-6264-87FA460072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0029" y="4390271"/>
            <a:ext cx="2327994" cy="2350035"/>
          </a:xfrm>
          <a:prstGeom prst="rect">
            <a:avLst/>
          </a:prstGeom>
        </p:spPr>
      </p:pic>
    </p:spTree>
    <p:extLst>
      <p:ext uri="{BB962C8B-B14F-4D97-AF65-F5344CB8AC3E}">
        <p14:creationId xmlns:p14="http://schemas.microsoft.com/office/powerpoint/2010/main" val="3716715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32183"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Quelques exemples d’activités</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3230762" y="401646"/>
            <a:ext cx="5233012" cy="1384995"/>
          </a:xfrm>
          <a:prstGeom prst="rect">
            <a:avLst/>
          </a:prstGeom>
          <a:noFill/>
        </p:spPr>
        <p:txBody>
          <a:bodyPr wrap="square" rtlCol="0">
            <a:spAutoFit/>
          </a:bodyPr>
          <a:lstStyle/>
          <a:p>
            <a:pPr marL="342900" indent="-342900">
              <a:buFont typeface="Wingdings" panose="05000000000000000000" pitchFamily="2" charset="2"/>
              <a:buChar char="v"/>
            </a:pPr>
            <a:r>
              <a:rPr lang="fr-FR" sz="24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Thème - Investigations policières : </a:t>
            </a:r>
          </a:p>
          <a:p>
            <a:endPar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endParaRPr>
          </a:p>
          <a:p>
            <a:r>
              <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     Analyses de « sang »</a:t>
            </a:r>
            <a:endParaRPr lang="fr-FR" sz="20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endParaRPr>
          </a:p>
          <a:p>
            <a:endPar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9" name="Graphique 8" descr="Tubes à essai">
            <a:extLst>
              <a:ext uri="{FF2B5EF4-FFF2-40B4-BE49-F238E27FC236}">
                <a16:creationId xmlns:a16="http://schemas.microsoft.com/office/drawing/2014/main" id="{2A6A22AA-EDE4-4EF6-898B-495493A363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002" y="3060040"/>
            <a:ext cx="1096178" cy="914400"/>
          </a:xfrm>
          <a:prstGeom prst="rect">
            <a:avLst/>
          </a:prstGeom>
        </p:spPr>
      </p:pic>
      <p:pic>
        <p:nvPicPr>
          <p:cNvPr id="10" name="Image 9">
            <a:extLst>
              <a:ext uri="{FF2B5EF4-FFF2-40B4-BE49-F238E27FC236}">
                <a16:creationId xmlns:a16="http://schemas.microsoft.com/office/drawing/2014/main" id="{0D906FCF-9EDC-BAD5-0E9B-708349AE7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326" y="1617556"/>
            <a:ext cx="5913238" cy="3221638"/>
          </a:xfrm>
          <a:prstGeom prst="rect">
            <a:avLst/>
          </a:prstGeom>
        </p:spPr>
      </p:pic>
      <p:pic>
        <p:nvPicPr>
          <p:cNvPr id="6" name="Image 5">
            <a:extLst>
              <a:ext uri="{FF2B5EF4-FFF2-40B4-BE49-F238E27FC236}">
                <a16:creationId xmlns:a16="http://schemas.microsoft.com/office/drawing/2014/main" id="{75AA2452-B3A9-7604-A473-5F86ADEB6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2179" y="4588329"/>
            <a:ext cx="2851539" cy="2235986"/>
          </a:xfrm>
          <a:prstGeom prst="rect">
            <a:avLst/>
          </a:prstGeom>
        </p:spPr>
      </p:pic>
    </p:spTree>
    <p:extLst>
      <p:ext uri="{BB962C8B-B14F-4D97-AF65-F5344CB8AC3E}">
        <p14:creationId xmlns:p14="http://schemas.microsoft.com/office/powerpoint/2010/main" val="2916113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32183"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Quelques exemples d’activités</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3230762" y="401646"/>
            <a:ext cx="5233012" cy="2000548"/>
          </a:xfrm>
          <a:prstGeom prst="rect">
            <a:avLst/>
          </a:prstGeom>
          <a:noFill/>
        </p:spPr>
        <p:txBody>
          <a:bodyPr wrap="square" rtlCol="0">
            <a:spAutoFit/>
          </a:bodyPr>
          <a:lstStyle/>
          <a:p>
            <a:pPr marL="342900" indent="-342900">
              <a:buFont typeface="Wingdings" panose="05000000000000000000" pitchFamily="2" charset="2"/>
              <a:buChar char="v"/>
            </a:pPr>
            <a:r>
              <a:rPr lang="fr-FR" sz="24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Thème - Investigations policières : </a:t>
            </a:r>
          </a:p>
          <a:p>
            <a:r>
              <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    </a:t>
            </a:r>
          </a:p>
          <a:p>
            <a:r>
              <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     Techniques d’étude moléculaire :</a:t>
            </a:r>
          </a:p>
          <a:p>
            <a:endPar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endParaRPr>
          </a:p>
          <a:p>
            <a:r>
              <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Chromatographie   -    Electrophorèse (ADN)</a:t>
            </a:r>
            <a:endParaRPr lang="fr-FR" sz="20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endParaRPr>
          </a:p>
          <a:p>
            <a:endPar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9" name="Graphique 8" descr="Tubes à essai">
            <a:extLst>
              <a:ext uri="{FF2B5EF4-FFF2-40B4-BE49-F238E27FC236}">
                <a16:creationId xmlns:a16="http://schemas.microsoft.com/office/drawing/2014/main" id="{2A6A22AA-EDE4-4EF6-898B-495493A363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002" y="3060040"/>
            <a:ext cx="1096178" cy="914400"/>
          </a:xfrm>
          <a:prstGeom prst="rect">
            <a:avLst/>
          </a:prstGeom>
        </p:spPr>
      </p:pic>
      <p:pic>
        <p:nvPicPr>
          <p:cNvPr id="5" name="Image 4">
            <a:extLst>
              <a:ext uri="{FF2B5EF4-FFF2-40B4-BE49-F238E27FC236}">
                <a16:creationId xmlns:a16="http://schemas.microsoft.com/office/drawing/2014/main" id="{17F09807-375A-EB61-B240-905F3FB3A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800856" y="3398186"/>
            <a:ext cx="4547863" cy="2371766"/>
          </a:xfrm>
          <a:prstGeom prst="rect">
            <a:avLst/>
          </a:prstGeom>
        </p:spPr>
      </p:pic>
      <p:pic>
        <p:nvPicPr>
          <p:cNvPr id="8" name="Image 7">
            <a:extLst>
              <a:ext uri="{FF2B5EF4-FFF2-40B4-BE49-F238E27FC236}">
                <a16:creationId xmlns:a16="http://schemas.microsoft.com/office/drawing/2014/main" id="{9A2E7CFD-84DF-18D7-7941-39ACE93E5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9251" y="2310137"/>
            <a:ext cx="3203102" cy="4547864"/>
          </a:xfrm>
          <a:prstGeom prst="rect">
            <a:avLst/>
          </a:prstGeom>
        </p:spPr>
      </p:pic>
    </p:spTree>
    <p:extLst>
      <p:ext uri="{BB962C8B-B14F-4D97-AF65-F5344CB8AC3E}">
        <p14:creationId xmlns:p14="http://schemas.microsoft.com/office/powerpoint/2010/main" val="3130305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32183"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Quelques exemples d’activités</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3230762" y="401646"/>
            <a:ext cx="5233012" cy="1384995"/>
          </a:xfrm>
          <a:prstGeom prst="rect">
            <a:avLst/>
          </a:prstGeom>
          <a:noFill/>
        </p:spPr>
        <p:txBody>
          <a:bodyPr wrap="square" rtlCol="0">
            <a:spAutoFit/>
          </a:bodyPr>
          <a:lstStyle/>
          <a:p>
            <a:pPr marL="342900" indent="-342900">
              <a:buFont typeface="Wingdings" panose="05000000000000000000" pitchFamily="2" charset="2"/>
              <a:buChar char="v"/>
            </a:pPr>
            <a:r>
              <a:rPr lang="fr-FR" sz="24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Thème - Investigations policières : </a:t>
            </a:r>
          </a:p>
          <a:p>
            <a:r>
              <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    </a:t>
            </a:r>
          </a:p>
          <a:p>
            <a:r>
              <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     Observations microscopiques de cheveux</a:t>
            </a:r>
            <a:endParaRPr lang="fr-FR" sz="2000" dirty="0">
              <a:solidFill>
                <a:schemeClr val="accent1">
                  <a:lumMod val="50000"/>
                </a:schemeClr>
              </a:solidFill>
              <a:effectLst/>
              <a:latin typeface="Arial" panose="020B0604020202020204" pitchFamily="34" charset="0"/>
              <a:ea typeface="Arial" panose="020B0604020202020204" pitchFamily="34" charset="0"/>
              <a:cs typeface="Arial" panose="020B0604020202020204" pitchFamily="34" charset="0"/>
            </a:endParaRPr>
          </a:p>
          <a:p>
            <a:endPar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9" name="Graphique 8" descr="Tubes à essai">
            <a:extLst>
              <a:ext uri="{FF2B5EF4-FFF2-40B4-BE49-F238E27FC236}">
                <a16:creationId xmlns:a16="http://schemas.microsoft.com/office/drawing/2014/main" id="{2A6A22AA-EDE4-4EF6-898B-495493A363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002" y="3060040"/>
            <a:ext cx="1096178" cy="914400"/>
          </a:xfrm>
          <a:prstGeom prst="rect">
            <a:avLst/>
          </a:prstGeom>
        </p:spPr>
      </p:pic>
      <p:pic>
        <p:nvPicPr>
          <p:cNvPr id="6" name="Image 5">
            <a:extLst>
              <a:ext uri="{FF2B5EF4-FFF2-40B4-BE49-F238E27FC236}">
                <a16:creationId xmlns:a16="http://schemas.microsoft.com/office/drawing/2014/main" id="{DE67C6F3-9671-54F0-47D7-7D1962977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086" y="3974440"/>
            <a:ext cx="4654452" cy="2806925"/>
          </a:xfrm>
          <a:prstGeom prst="rect">
            <a:avLst/>
          </a:prstGeom>
        </p:spPr>
      </p:pic>
      <p:pic>
        <p:nvPicPr>
          <p:cNvPr id="8" name="Image 7">
            <a:extLst>
              <a:ext uri="{FF2B5EF4-FFF2-40B4-BE49-F238E27FC236}">
                <a16:creationId xmlns:a16="http://schemas.microsoft.com/office/drawing/2014/main" id="{17C1E614-1FF6-B46A-79CD-C588F551A2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8952" y="1618260"/>
            <a:ext cx="3141573" cy="2356180"/>
          </a:xfrm>
          <a:prstGeom prst="rect">
            <a:avLst/>
          </a:prstGeom>
        </p:spPr>
      </p:pic>
    </p:spTree>
    <p:extLst>
      <p:ext uri="{BB962C8B-B14F-4D97-AF65-F5344CB8AC3E}">
        <p14:creationId xmlns:p14="http://schemas.microsoft.com/office/powerpoint/2010/main" val="2872208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C272D-25CA-4B9F-8DFF-2750C7E4C84C}"/>
              </a:ext>
            </a:extLst>
          </p:cNvPr>
          <p:cNvSpPr>
            <a:spLocks noGrp="1"/>
          </p:cNvSpPr>
          <p:nvPr>
            <p:ph type="ctrTitle"/>
          </p:nvPr>
        </p:nvSpPr>
        <p:spPr>
          <a:xfrm>
            <a:off x="0" y="0"/>
            <a:ext cx="2791528" cy="6858000"/>
          </a:xfrm>
          <a:solidFill>
            <a:schemeClr val="accent1">
              <a:lumMod val="60000"/>
              <a:lumOff val="40000"/>
            </a:schemeClr>
          </a:solidFill>
        </p:spPr>
        <p:txBody>
          <a:bodyPr anchor="t">
            <a:normAutofit/>
          </a:bodyPr>
          <a:lstStyle/>
          <a:p>
            <a:br>
              <a:rPr lang="fr-FR" sz="4800" dirty="0">
                <a:solidFill>
                  <a:schemeClr val="bg1"/>
                </a:solidFill>
              </a:rPr>
            </a:br>
            <a:r>
              <a:rPr lang="fr-FR" sz="4000" dirty="0">
                <a:solidFill>
                  <a:schemeClr val="bg1"/>
                </a:solidFill>
              </a:rPr>
              <a:t>Sorties</a:t>
            </a:r>
            <a:endParaRPr lang="fr-FR" sz="4800" dirty="0">
              <a:solidFill>
                <a:schemeClr val="bg1"/>
              </a:solidFill>
            </a:endParaRPr>
          </a:p>
        </p:txBody>
      </p:sp>
      <p:sp>
        <p:nvSpPr>
          <p:cNvPr id="3" name="ZoneTexte 2">
            <a:extLst>
              <a:ext uri="{FF2B5EF4-FFF2-40B4-BE49-F238E27FC236}">
                <a16:creationId xmlns:a16="http://schemas.microsoft.com/office/drawing/2014/main" id="{632C0B64-165F-4DFC-B6A9-B226A0A8A297}"/>
              </a:ext>
            </a:extLst>
          </p:cNvPr>
          <p:cNvSpPr txBox="1"/>
          <p:nvPr/>
        </p:nvSpPr>
        <p:spPr>
          <a:xfrm>
            <a:off x="3077063" y="124818"/>
            <a:ext cx="5821400" cy="830997"/>
          </a:xfrm>
          <a:prstGeom prst="rect">
            <a:avLst/>
          </a:prstGeom>
          <a:noFill/>
        </p:spPr>
        <p:txBody>
          <a:bodyPr wrap="square" rtlCol="0">
            <a:spAutoFit/>
          </a:bodyPr>
          <a:lstStyle/>
          <a:p>
            <a:pPr marL="342900" indent="-342900">
              <a:buFont typeface="Wingdings" panose="05000000000000000000" pitchFamily="2" charset="2"/>
              <a:buChar char="v"/>
            </a:pPr>
            <a:r>
              <a:rPr lang="fr-FR" sz="24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Visites de laboratoires et d’entreprises</a:t>
            </a:r>
          </a:p>
          <a:p>
            <a:pPr marL="342900" indent="-342900">
              <a:buFont typeface="Wingdings" panose="05000000000000000000" pitchFamily="2" charset="2"/>
              <a:buChar char="v"/>
            </a:pPr>
            <a:r>
              <a:rPr lang="fr-FR" sz="24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rPr>
              <a:t>Rencontre avec des scientifiques</a:t>
            </a:r>
            <a:endParaRPr lang="fr-FR" sz="2000" dirty="0">
              <a:solidFill>
                <a:schemeClr val="accent1">
                  <a:lumMod val="50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9" name="Graphique 8" descr="Tubes à essai">
            <a:extLst>
              <a:ext uri="{FF2B5EF4-FFF2-40B4-BE49-F238E27FC236}">
                <a16:creationId xmlns:a16="http://schemas.microsoft.com/office/drawing/2014/main" id="{2A6A22AA-EDE4-4EF6-898B-495493A363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675" y="1674438"/>
            <a:ext cx="1096178" cy="914400"/>
          </a:xfrm>
          <a:prstGeom prst="rect">
            <a:avLst/>
          </a:prstGeom>
        </p:spPr>
      </p:pic>
      <p:pic>
        <p:nvPicPr>
          <p:cNvPr id="12" name="Image 11">
            <a:extLst>
              <a:ext uri="{FF2B5EF4-FFF2-40B4-BE49-F238E27FC236}">
                <a16:creationId xmlns:a16="http://schemas.microsoft.com/office/drawing/2014/main" id="{81357B6B-5D3C-20D4-458A-8C1291917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738" y="4937326"/>
            <a:ext cx="2984639" cy="1678859"/>
          </a:xfrm>
          <a:prstGeom prst="rect">
            <a:avLst/>
          </a:prstGeom>
        </p:spPr>
      </p:pic>
      <p:pic>
        <p:nvPicPr>
          <p:cNvPr id="14" name="Image 13">
            <a:extLst>
              <a:ext uri="{FF2B5EF4-FFF2-40B4-BE49-F238E27FC236}">
                <a16:creationId xmlns:a16="http://schemas.microsoft.com/office/drawing/2014/main" id="{E64FAEC8-4584-724F-59E6-41098F059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654" y="1081244"/>
            <a:ext cx="3336809" cy="1876955"/>
          </a:xfrm>
          <a:prstGeom prst="rect">
            <a:avLst/>
          </a:prstGeom>
        </p:spPr>
      </p:pic>
      <p:pic>
        <p:nvPicPr>
          <p:cNvPr id="16" name="Image 15">
            <a:extLst>
              <a:ext uri="{FF2B5EF4-FFF2-40B4-BE49-F238E27FC236}">
                <a16:creationId xmlns:a16="http://schemas.microsoft.com/office/drawing/2014/main" id="{88E59D92-FA4A-176F-3D16-A93C079410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443708" y="3972919"/>
            <a:ext cx="3429003" cy="1928814"/>
          </a:xfrm>
          <a:prstGeom prst="rect">
            <a:avLst/>
          </a:prstGeom>
        </p:spPr>
      </p:pic>
      <p:pic>
        <p:nvPicPr>
          <p:cNvPr id="18" name="Image 17">
            <a:extLst>
              <a:ext uri="{FF2B5EF4-FFF2-40B4-BE49-F238E27FC236}">
                <a16:creationId xmlns:a16="http://schemas.microsoft.com/office/drawing/2014/main" id="{B272B154-E20E-2512-B126-B67D8B18C3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7739" y="3060040"/>
            <a:ext cx="2984638" cy="1678859"/>
          </a:xfrm>
          <a:prstGeom prst="rect">
            <a:avLst/>
          </a:prstGeom>
        </p:spPr>
      </p:pic>
      <p:pic>
        <p:nvPicPr>
          <p:cNvPr id="20" name="Image 19">
            <a:extLst>
              <a:ext uri="{FF2B5EF4-FFF2-40B4-BE49-F238E27FC236}">
                <a16:creationId xmlns:a16="http://schemas.microsoft.com/office/drawing/2014/main" id="{E66F15D2-553A-DC90-B761-EA8452C18838}"/>
              </a:ext>
            </a:extLst>
          </p:cNvPr>
          <p:cNvPicPr>
            <a:picLocks noChangeAspect="1"/>
          </p:cNvPicPr>
          <p:nvPr/>
        </p:nvPicPr>
        <p:blipFill rotWithShape="1">
          <a:blip r:embed="rId8">
            <a:extLst>
              <a:ext uri="{28A0092B-C50C-407E-A947-70E740481C1C}">
                <a14:useLocalDpi xmlns:a14="http://schemas.microsoft.com/office/drawing/2010/main" val="0"/>
              </a:ext>
            </a:extLst>
          </a:blip>
          <a:srcRect t="12500" r="26653" b="51905"/>
          <a:stretch/>
        </p:blipFill>
        <p:spPr>
          <a:xfrm>
            <a:off x="2841122" y="1081244"/>
            <a:ext cx="2434997" cy="2100789"/>
          </a:xfrm>
          <a:prstGeom prst="rect">
            <a:avLst/>
          </a:prstGeom>
        </p:spPr>
      </p:pic>
    </p:spTree>
    <p:extLst>
      <p:ext uri="{BB962C8B-B14F-4D97-AF65-F5344CB8AC3E}">
        <p14:creationId xmlns:p14="http://schemas.microsoft.com/office/powerpoint/2010/main" val="341176942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639</TotalTime>
  <Words>558</Words>
  <Application>Microsoft Office PowerPoint</Application>
  <PresentationFormat>Affichage à l'écran (4:3)</PresentationFormat>
  <Paragraphs>79</Paragraphs>
  <Slides>13</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13</vt:i4>
      </vt:variant>
    </vt:vector>
  </HeadingPairs>
  <TitlesOfParts>
    <vt:vector size="22" baseType="lpstr">
      <vt:lpstr>Microsoft YaHei</vt:lpstr>
      <vt:lpstr>Arial</vt:lpstr>
      <vt:lpstr>Calibri</vt:lpstr>
      <vt:lpstr>Calibri  </vt:lpstr>
      <vt:lpstr>Calibri Light</vt:lpstr>
      <vt:lpstr>LiberationSerif</vt:lpstr>
      <vt:lpstr>Times New Roman</vt:lpstr>
      <vt:lpstr>Wingdings</vt:lpstr>
      <vt:lpstr>Thème Office</vt:lpstr>
      <vt:lpstr>Enseignement optionnel de Seconde - SCIENCES et LABORATOIRE </vt:lpstr>
      <vt:lpstr> Objectifs</vt:lpstr>
      <vt:lpstr> Thèmes</vt:lpstr>
      <vt:lpstr> Quelques exemples d’activités</vt:lpstr>
      <vt:lpstr> Quelques exemples d’activités</vt:lpstr>
      <vt:lpstr> Quelques exemples d’activités</vt:lpstr>
      <vt:lpstr> Quelques exemples d’activités</vt:lpstr>
      <vt:lpstr> Quelques exemples d’activités</vt:lpstr>
      <vt:lpstr> Sorties</vt:lpstr>
      <vt:lpstr> Orientation</vt:lpstr>
      <vt:lpstr> Métiers</vt:lpstr>
      <vt:lpstr> Paroles d’élèves</vt:lpstr>
      <vt:lpstr>A BIENTÔT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Enseignement de spécialité  - SCIENCES de la VIE  et de la TERRE</dc:title>
  <dc:creator>Armelle</dc:creator>
  <cp:lastModifiedBy>Administrateur</cp:lastModifiedBy>
  <cp:revision>30</cp:revision>
  <cp:lastPrinted>2023-03-02T15:57:27Z</cp:lastPrinted>
  <dcterms:created xsi:type="dcterms:W3CDTF">2021-04-01T18:00:23Z</dcterms:created>
  <dcterms:modified xsi:type="dcterms:W3CDTF">2023-03-02T16:21:44Z</dcterms:modified>
</cp:coreProperties>
</file>