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sldIdLst>
    <p:sldId id="257" r:id="rId2"/>
    <p:sldId id="277" r:id="rId3"/>
    <p:sldId id="278" r:id="rId4"/>
    <p:sldId id="279" r:id="rId5"/>
    <p:sldId id="258" r:id="rId6"/>
    <p:sldId id="284" r:id="rId7"/>
    <p:sldId id="285" r:id="rId8"/>
    <p:sldId id="286" r:id="rId9"/>
    <p:sldId id="287" r:id="rId10"/>
    <p:sldId id="270" r:id="rId11"/>
    <p:sldId id="259" r:id="rId12"/>
    <p:sldId id="260" r:id="rId13"/>
    <p:sldId id="261" r:id="rId14"/>
    <p:sldId id="264" r:id="rId15"/>
    <p:sldId id="265" r:id="rId16"/>
    <p:sldId id="266" r:id="rId17"/>
    <p:sldId id="267" r:id="rId18"/>
    <p:sldId id="268" r:id="rId19"/>
    <p:sldId id="269" r:id="rId20"/>
    <p:sldId id="271" r:id="rId21"/>
    <p:sldId id="272" r:id="rId22"/>
    <p:sldId id="273" r:id="rId23"/>
    <p:sldId id="263" r:id="rId24"/>
    <p:sldId id="275" r:id="rId25"/>
    <p:sldId id="288"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3" autoAdjust="0"/>
    <p:restoredTop sz="94660"/>
  </p:normalViewPr>
  <p:slideViewPr>
    <p:cSldViewPr snapToGrid="0">
      <p:cViewPr varScale="1">
        <p:scale>
          <a:sx n="72" d="100"/>
          <a:sy n="72" d="100"/>
        </p:scale>
        <p:origin x="1524" y="78"/>
      </p:cViewPr>
      <p:guideLst>
        <p:guide orient="horz" pos="2160"/>
        <p:guide pos="2880"/>
      </p:guideLst>
    </p:cSldViewPr>
  </p:slideViewPr>
  <p:notesTextViewPr>
    <p:cViewPr>
      <p:scale>
        <a:sx n="3" d="2"/>
        <a:sy n="3" d="2"/>
      </p:scale>
      <p:origin x="0" y="0"/>
    </p:cViewPr>
  </p:notesTextViewPr>
  <p:sorterViewPr>
    <p:cViewPr>
      <p:scale>
        <a:sx n="100" d="100"/>
        <a:sy n="100" d="100"/>
      </p:scale>
      <p:origin x="0" y="-3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B28F9-A371-4106-A94F-FA5F3119F917}" type="datetimeFigureOut">
              <a:rPr lang="fr-FR" smtClean="0"/>
              <a:t>13/02/2024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1B947-5BC3-4468-A343-F704C9B5ECEA}" type="slidenum">
              <a:rPr lang="fr-FR" smtClean="0"/>
              <a:t>‹N°›</a:t>
            </a:fld>
            <a:endParaRPr lang="fr-FR"/>
          </a:p>
        </p:txBody>
      </p:sp>
    </p:spTree>
    <p:extLst>
      <p:ext uri="{BB962C8B-B14F-4D97-AF65-F5344CB8AC3E}">
        <p14:creationId xmlns:p14="http://schemas.microsoft.com/office/powerpoint/2010/main" val="21136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659435D3-166E-430D-8D72-B4D354D4B125}" type="slidenum">
              <a:rPr lang="fr-FR">
                <a:solidFill>
                  <a:srgbClr val="000000"/>
                </a:solidFill>
                <a:latin typeface="Times New Roman" panose="02020603050405020304" pitchFamily="18" charset="0"/>
              </a:rPr>
              <a:pPr>
                <a:buClrTx/>
                <a:buFontTx/>
                <a:buNone/>
              </a:pPr>
              <a:t>6</a:t>
            </a:fld>
            <a:endParaRPr lang="fr-FR">
              <a:solidFill>
                <a:srgbClr val="000000"/>
              </a:solidFill>
              <a:latin typeface="Times New Roman" panose="02020603050405020304" pitchFamily="18" charset="0"/>
            </a:endParaRPr>
          </a:p>
        </p:txBody>
      </p:sp>
      <p:sp>
        <p:nvSpPr>
          <p:cNvPr id="2457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2068B851-5C9D-4CDC-97FC-E7A671B2FDBC}" type="slidenum">
              <a:rPr lang="fr-FR" sz="14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6</a:t>
            </a:fld>
            <a:endParaRPr lang="fr-FR" sz="1400">
              <a:solidFill>
                <a:srgbClr val="000000"/>
              </a:solidFill>
              <a:latin typeface="Times New Roman" panose="02020603050405020304" pitchFamily="18" charset="0"/>
              <a:cs typeface="Segoe UI" panose="020B0502040204020203" pitchFamily="34" charset="0"/>
            </a:endParaRPr>
          </a:p>
        </p:txBody>
      </p:sp>
      <p:sp>
        <p:nvSpPr>
          <p:cNvPr id="24580" name="Text Box 2"/>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CBB76B97-45CD-4041-A296-0781C1B6AC9B}" type="slidenum">
              <a:rPr lang="fr-FR" sz="1400">
                <a:solidFill>
                  <a:srgbClr val="000000"/>
                </a:solidFill>
                <a:latin typeface="Times New Roman" panose="02020603050405020304" pitchFamily="18" charset="0"/>
              </a:rPr>
              <a:pPr algn="r" eaLnBrk="1">
                <a:lnSpc>
                  <a:spcPct val="95000"/>
                </a:lnSpc>
                <a:buClrTx/>
                <a:buFontTx/>
                <a:buNone/>
              </a:pPr>
              <a:t>6</a:t>
            </a:fld>
            <a:endParaRPr lang="fr-FR" sz="1400">
              <a:solidFill>
                <a:srgbClr val="000000"/>
              </a:solidFill>
              <a:latin typeface="Times New Roman" panose="02020603050405020304" pitchFamily="18" charset="0"/>
            </a:endParaRPr>
          </a:p>
        </p:txBody>
      </p:sp>
      <p:sp>
        <p:nvSpPr>
          <p:cNvPr id="24581" name="Text Box 3"/>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E74A0A34-DC01-4A9C-A16D-B2B813EFACA0}" type="slidenum">
              <a:rPr lang="fr-FR" sz="1400">
                <a:solidFill>
                  <a:srgbClr val="000000"/>
                </a:solidFill>
                <a:latin typeface="Times New Roman" panose="02020603050405020304" pitchFamily="18" charset="0"/>
              </a:rPr>
              <a:pPr algn="r" eaLnBrk="1">
                <a:lnSpc>
                  <a:spcPct val="95000"/>
                </a:lnSpc>
                <a:buClrTx/>
                <a:buFontTx/>
                <a:buNone/>
              </a:pPr>
              <a:t>6</a:t>
            </a:fld>
            <a:endParaRPr lang="fr-FR" sz="1400">
              <a:solidFill>
                <a:srgbClr val="000000"/>
              </a:solidFill>
              <a:latin typeface="Times New Roman" panose="02020603050405020304" pitchFamily="18" charset="0"/>
            </a:endParaRPr>
          </a:p>
        </p:txBody>
      </p:sp>
      <p:sp>
        <p:nvSpPr>
          <p:cNvPr id="24582" name="Rectangle 4"/>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3" name="Rectangle 5"/>
          <p:cNvSpPr txBox="1">
            <a:spLocks noGrp="1"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15701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659435D3-166E-430D-8D72-B4D354D4B125}" type="slidenum">
              <a:rPr lang="fr-FR">
                <a:solidFill>
                  <a:srgbClr val="000000"/>
                </a:solidFill>
                <a:latin typeface="Times New Roman" panose="02020603050405020304" pitchFamily="18" charset="0"/>
              </a:rPr>
              <a:pPr>
                <a:buClrTx/>
                <a:buFontTx/>
                <a:buNone/>
              </a:pPr>
              <a:t>7</a:t>
            </a:fld>
            <a:endParaRPr lang="fr-FR">
              <a:solidFill>
                <a:srgbClr val="000000"/>
              </a:solidFill>
              <a:latin typeface="Times New Roman" panose="02020603050405020304" pitchFamily="18" charset="0"/>
            </a:endParaRPr>
          </a:p>
        </p:txBody>
      </p:sp>
      <p:sp>
        <p:nvSpPr>
          <p:cNvPr id="2457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2068B851-5C9D-4CDC-97FC-E7A671B2FDBC}" type="slidenum">
              <a:rPr lang="fr-FR" sz="14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7</a:t>
            </a:fld>
            <a:endParaRPr lang="fr-FR" sz="1400">
              <a:solidFill>
                <a:srgbClr val="000000"/>
              </a:solidFill>
              <a:latin typeface="Times New Roman" panose="02020603050405020304" pitchFamily="18" charset="0"/>
              <a:cs typeface="Segoe UI" panose="020B0502040204020203" pitchFamily="34" charset="0"/>
            </a:endParaRPr>
          </a:p>
        </p:txBody>
      </p:sp>
      <p:sp>
        <p:nvSpPr>
          <p:cNvPr id="24580" name="Text Box 2"/>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CBB76B97-45CD-4041-A296-0781C1B6AC9B}" type="slidenum">
              <a:rPr lang="fr-FR" sz="1400">
                <a:solidFill>
                  <a:srgbClr val="000000"/>
                </a:solidFill>
                <a:latin typeface="Times New Roman" panose="02020603050405020304" pitchFamily="18" charset="0"/>
              </a:rPr>
              <a:pPr algn="r" eaLnBrk="1">
                <a:lnSpc>
                  <a:spcPct val="95000"/>
                </a:lnSpc>
                <a:buClrTx/>
                <a:buFontTx/>
                <a:buNone/>
              </a:pPr>
              <a:t>7</a:t>
            </a:fld>
            <a:endParaRPr lang="fr-FR" sz="1400">
              <a:solidFill>
                <a:srgbClr val="000000"/>
              </a:solidFill>
              <a:latin typeface="Times New Roman" panose="02020603050405020304" pitchFamily="18" charset="0"/>
            </a:endParaRPr>
          </a:p>
        </p:txBody>
      </p:sp>
      <p:sp>
        <p:nvSpPr>
          <p:cNvPr id="24581" name="Text Box 3"/>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E74A0A34-DC01-4A9C-A16D-B2B813EFACA0}" type="slidenum">
              <a:rPr lang="fr-FR" sz="1400">
                <a:solidFill>
                  <a:srgbClr val="000000"/>
                </a:solidFill>
                <a:latin typeface="Times New Roman" panose="02020603050405020304" pitchFamily="18" charset="0"/>
              </a:rPr>
              <a:pPr algn="r" eaLnBrk="1">
                <a:lnSpc>
                  <a:spcPct val="95000"/>
                </a:lnSpc>
                <a:buClrTx/>
                <a:buFontTx/>
                <a:buNone/>
              </a:pPr>
              <a:t>7</a:t>
            </a:fld>
            <a:endParaRPr lang="fr-FR" sz="1400">
              <a:solidFill>
                <a:srgbClr val="000000"/>
              </a:solidFill>
              <a:latin typeface="Times New Roman" panose="02020603050405020304" pitchFamily="18" charset="0"/>
            </a:endParaRPr>
          </a:p>
        </p:txBody>
      </p:sp>
      <p:sp>
        <p:nvSpPr>
          <p:cNvPr id="24582" name="Rectangle 4"/>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3" name="Rectangle 5"/>
          <p:cNvSpPr txBox="1">
            <a:spLocks noGrp="1"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29352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659435D3-166E-430D-8D72-B4D354D4B125}" type="slidenum">
              <a:rPr lang="fr-FR">
                <a:solidFill>
                  <a:srgbClr val="000000"/>
                </a:solidFill>
                <a:latin typeface="Times New Roman" panose="02020603050405020304" pitchFamily="18" charset="0"/>
              </a:rPr>
              <a:pPr>
                <a:buClrTx/>
                <a:buFontTx/>
                <a:buNone/>
              </a:pPr>
              <a:t>8</a:t>
            </a:fld>
            <a:endParaRPr lang="fr-FR">
              <a:solidFill>
                <a:srgbClr val="000000"/>
              </a:solidFill>
              <a:latin typeface="Times New Roman" panose="02020603050405020304" pitchFamily="18" charset="0"/>
            </a:endParaRPr>
          </a:p>
        </p:txBody>
      </p:sp>
      <p:sp>
        <p:nvSpPr>
          <p:cNvPr id="2457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2068B851-5C9D-4CDC-97FC-E7A671B2FDBC}" type="slidenum">
              <a:rPr lang="fr-FR" sz="14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8</a:t>
            </a:fld>
            <a:endParaRPr lang="fr-FR" sz="1400">
              <a:solidFill>
                <a:srgbClr val="000000"/>
              </a:solidFill>
              <a:latin typeface="Times New Roman" panose="02020603050405020304" pitchFamily="18" charset="0"/>
              <a:cs typeface="Segoe UI" panose="020B0502040204020203" pitchFamily="34" charset="0"/>
            </a:endParaRPr>
          </a:p>
        </p:txBody>
      </p:sp>
      <p:sp>
        <p:nvSpPr>
          <p:cNvPr id="24580" name="Text Box 2"/>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CBB76B97-45CD-4041-A296-0781C1B6AC9B}" type="slidenum">
              <a:rPr lang="fr-FR" sz="1400">
                <a:solidFill>
                  <a:srgbClr val="000000"/>
                </a:solidFill>
                <a:latin typeface="Times New Roman" panose="02020603050405020304" pitchFamily="18" charset="0"/>
              </a:rPr>
              <a:pPr algn="r" eaLnBrk="1">
                <a:lnSpc>
                  <a:spcPct val="95000"/>
                </a:lnSpc>
                <a:buClrTx/>
                <a:buFontTx/>
                <a:buNone/>
              </a:pPr>
              <a:t>8</a:t>
            </a:fld>
            <a:endParaRPr lang="fr-FR" sz="1400">
              <a:solidFill>
                <a:srgbClr val="000000"/>
              </a:solidFill>
              <a:latin typeface="Times New Roman" panose="02020603050405020304" pitchFamily="18" charset="0"/>
            </a:endParaRPr>
          </a:p>
        </p:txBody>
      </p:sp>
      <p:sp>
        <p:nvSpPr>
          <p:cNvPr id="24581" name="Text Box 3"/>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E74A0A34-DC01-4A9C-A16D-B2B813EFACA0}" type="slidenum">
              <a:rPr lang="fr-FR" sz="1400">
                <a:solidFill>
                  <a:srgbClr val="000000"/>
                </a:solidFill>
                <a:latin typeface="Times New Roman" panose="02020603050405020304" pitchFamily="18" charset="0"/>
              </a:rPr>
              <a:pPr algn="r" eaLnBrk="1">
                <a:lnSpc>
                  <a:spcPct val="95000"/>
                </a:lnSpc>
                <a:buClrTx/>
                <a:buFontTx/>
                <a:buNone/>
              </a:pPr>
              <a:t>8</a:t>
            </a:fld>
            <a:endParaRPr lang="fr-FR" sz="1400">
              <a:solidFill>
                <a:srgbClr val="000000"/>
              </a:solidFill>
              <a:latin typeface="Times New Roman" panose="02020603050405020304" pitchFamily="18" charset="0"/>
            </a:endParaRPr>
          </a:p>
        </p:txBody>
      </p:sp>
      <p:sp>
        <p:nvSpPr>
          <p:cNvPr id="24582" name="Rectangle 4"/>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3" name="Rectangle 5"/>
          <p:cNvSpPr txBox="1">
            <a:spLocks noGrp="1"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190873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659435D3-166E-430D-8D72-B4D354D4B125}" type="slidenum">
              <a:rPr lang="fr-FR">
                <a:solidFill>
                  <a:srgbClr val="000000"/>
                </a:solidFill>
                <a:latin typeface="Times New Roman" panose="02020603050405020304" pitchFamily="18" charset="0"/>
              </a:rPr>
              <a:pPr>
                <a:buClrTx/>
                <a:buFontTx/>
                <a:buNone/>
              </a:pPr>
              <a:t>9</a:t>
            </a:fld>
            <a:endParaRPr lang="fr-FR">
              <a:solidFill>
                <a:srgbClr val="000000"/>
              </a:solidFill>
              <a:latin typeface="Times New Roman" panose="02020603050405020304" pitchFamily="18" charset="0"/>
            </a:endParaRPr>
          </a:p>
        </p:txBody>
      </p:sp>
      <p:sp>
        <p:nvSpPr>
          <p:cNvPr id="2457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2068B851-5C9D-4CDC-97FC-E7A671B2FDBC}" type="slidenum">
              <a:rPr lang="fr-FR" sz="14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9</a:t>
            </a:fld>
            <a:endParaRPr lang="fr-FR" sz="1400">
              <a:solidFill>
                <a:srgbClr val="000000"/>
              </a:solidFill>
              <a:latin typeface="Times New Roman" panose="02020603050405020304" pitchFamily="18" charset="0"/>
              <a:cs typeface="Segoe UI" panose="020B0502040204020203" pitchFamily="34" charset="0"/>
            </a:endParaRPr>
          </a:p>
        </p:txBody>
      </p:sp>
      <p:sp>
        <p:nvSpPr>
          <p:cNvPr id="24580" name="Text Box 2"/>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CBB76B97-45CD-4041-A296-0781C1B6AC9B}" type="slidenum">
              <a:rPr lang="fr-FR" sz="1400">
                <a:solidFill>
                  <a:srgbClr val="000000"/>
                </a:solidFill>
                <a:latin typeface="Times New Roman" panose="02020603050405020304" pitchFamily="18" charset="0"/>
              </a:rPr>
              <a:pPr algn="r" eaLnBrk="1">
                <a:lnSpc>
                  <a:spcPct val="95000"/>
                </a:lnSpc>
                <a:buClrTx/>
                <a:buFontTx/>
                <a:buNone/>
              </a:pPr>
              <a:t>9</a:t>
            </a:fld>
            <a:endParaRPr lang="fr-FR" sz="1400">
              <a:solidFill>
                <a:srgbClr val="000000"/>
              </a:solidFill>
              <a:latin typeface="Times New Roman" panose="02020603050405020304" pitchFamily="18" charset="0"/>
            </a:endParaRPr>
          </a:p>
        </p:txBody>
      </p:sp>
      <p:sp>
        <p:nvSpPr>
          <p:cNvPr id="24581" name="Text Box 3"/>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E74A0A34-DC01-4A9C-A16D-B2B813EFACA0}" type="slidenum">
              <a:rPr lang="fr-FR" sz="1400">
                <a:solidFill>
                  <a:srgbClr val="000000"/>
                </a:solidFill>
                <a:latin typeface="Times New Roman" panose="02020603050405020304" pitchFamily="18" charset="0"/>
              </a:rPr>
              <a:pPr algn="r" eaLnBrk="1">
                <a:lnSpc>
                  <a:spcPct val="95000"/>
                </a:lnSpc>
                <a:buClrTx/>
                <a:buFontTx/>
                <a:buNone/>
              </a:pPr>
              <a:t>9</a:t>
            </a:fld>
            <a:endParaRPr lang="fr-FR" sz="1400">
              <a:solidFill>
                <a:srgbClr val="000000"/>
              </a:solidFill>
              <a:latin typeface="Times New Roman" panose="02020603050405020304" pitchFamily="18" charset="0"/>
            </a:endParaRPr>
          </a:p>
        </p:txBody>
      </p:sp>
      <p:sp>
        <p:nvSpPr>
          <p:cNvPr id="24582" name="Rectangle 4"/>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3" name="Rectangle 5"/>
          <p:cNvSpPr txBox="1">
            <a:spLocks noGrp="1"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158734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659435D3-166E-430D-8D72-B4D354D4B125}" type="slidenum">
              <a:rPr lang="fr-FR">
                <a:solidFill>
                  <a:srgbClr val="000000"/>
                </a:solidFill>
                <a:latin typeface="Times New Roman" panose="02020603050405020304" pitchFamily="18" charset="0"/>
              </a:rPr>
              <a:pPr>
                <a:buClrTx/>
                <a:buFontTx/>
                <a:buNone/>
              </a:pPr>
              <a:t>25</a:t>
            </a:fld>
            <a:endParaRPr lang="fr-FR">
              <a:solidFill>
                <a:srgbClr val="000000"/>
              </a:solidFill>
              <a:latin typeface="Times New Roman" panose="02020603050405020304" pitchFamily="18" charset="0"/>
            </a:endParaRPr>
          </a:p>
        </p:txBody>
      </p:sp>
      <p:sp>
        <p:nvSpPr>
          <p:cNvPr id="2457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2068B851-5C9D-4CDC-97FC-E7A671B2FDBC}" type="slidenum">
              <a:rPr lang="fr-FR" sz="14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25</a:t>
            </a:fld>
            <a:endParaRPr lang="fr-FR" sz="1400">
              <a:solidFill>
                <a:srgbClr val="000000"/>
              </a:solidFill>
              <a:latin typeface="Times New Roman" panose="02020603050405020304" pitchFamily="18" charset="0"/>
              <a:cs typeface="Segoe UI" panose="020B0502040204020203" pitchFamily="34" charset="0"/>
            </a:endParaRPr>
          </a:p>
        </p:txBody>
      </p:sp>
      <p:sp>
        <p:nvSpPr>
          <p:cNvPr id="24580" name="Text Box 2"/>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CBB76B97-45CD-4041-A296-0781C1B6AC9B}" type="slidenum">
              <a:rPr lang="fr-FR" sz="1400">
                <a:solidFill>
                  <a:srgbClr val="000000"/>
                </a:solidFill>
                <a:latin typeface="Times New Roman" panose="02020603050405020304" pitchFamily="18" charset="0"/>
              </a:rPr>
              <a:pPr algn="r" eaLnBrk="1">
                <a:lnSpc>
                  <a:spcPct val="95000"/>
                </a:lnSpc>
                <a:buClrTx/>
                <a:buFontTx/>
                <a:buNone/>
              </a:pPr>
              <a:t>25</a:t>
            </a:fld>
            <a:endParaRPr lang="fr-FR" sz="1400">
              <a:solidFill>
                <a:srgbClr val="000000"/>
              </a:solidFill>
              <a:latin typeface="Times New Roman" panose="02020603050405020304" pitchFamily="18" charset="0"/>
            </a:endParaRPr>
          </a:p>
        </p:txBody>
      </p:sp>
      <p:sp>
        <p:nvSpPr>
          <p:cNvPr id="24581" name="Text Box 3"/>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a:lnSpc>
                <a:spcPct val="95000"/>
              </a:lnSpc>
              <a:buClrTx/>
              <a:buFontTx/>
              <a:buNone/>
            </a:pPr>
            <a:fld id="{E74A0A34-DC01-4A9C-A16D-B2B813EFACA0}" type="slidenum">
              <a:rPr lang="fr-FR" sz="1400">
                <a:solidFill>
                  <a:srgbClr val="000000"/>
                </a:solidFill>
                <a:latin typeface="Times New Roman" panose="02020603050405020304" pitchFamily="18" charset="0"/>
              </a:rPr>
              <a:pPr algn="r" eaLnBrk="1">
                <a:lnSpc>
                  <a:spcPct val="95000"/>
                </a:lnSpc>
                <a:buClrTx/>
                <a:buFontTx/>
                <a:buNone/>
              </a:pPr>
              <a:t>25</a:t>
            </a:fld>
            <a:endParaRPr lang="fr-FR" sz="1400">
              <a:solidFill>
                <a:srgbClr val="000000"/>
              </a:solidFill>
              <a:latin typeface="Times New Roman" panose="02020603050405020304" pitchFamily="18" charset="0"/>
            </a:endParaRPr>
          </a:p>
        </p:txBody>
      </p:sp>
      <p:sp>
        <p:nvSpPr>
          <p:cNvPr id="24582" name="Rectangle 4"/>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3" name="Rectangle 5"/>
          <p:cNvSpPr txBox="1">
            <a:spLocks noGrp="1"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344546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163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134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490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567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540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39067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062247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989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47122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795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69928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390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845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803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05347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034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2/13/2024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43525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fr.linkedin.com/school/lycee-eugene-livet/"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livet.paysdelaloire.e-lyco.fr/"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r.linkedin.com/school/lycee-eugene-livet/"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8" name="AutoShape 2"/>
          <p:cNvSpPr>
            <a:spLocks noChangeArrowheads="1"/>
          </p:cNvSpPr>
          <p:nvPr/>
        </p:nvSpPr>
        <p:spPr bwMode="auto">
          <a:xfrm>
            <a:off x="252959" y="4114799"/>
            <a:ext cx="8567964" cy="647701"/>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gn="ctr">
              <a:lnSpc>
                <a:spcPct val="93000"/>
              </a:lnSpc>
              <a:spcBef>
                <a:spcPct val="0"/>
              </a:spcBef>
              <a:buClrTx/>
              <a:buFontTx/>
              <a:buNone/>
            </a:pPr>
            <a:r>
              <a:rPr lang="fr-FR" sz="4000" b="1" i="1" dirty="0">
                <a:solidFill>
                  <a:srgbClr val="28639B"/>
                </a:solidFill>
              </a:rPr>
              <a:t>De la seconde à la Terminale</a:t>
            </a:r>
          </a:p>
        </p:txBody>
      </p:sp>
      <p:sp>
        <p:nvSpPr>
          <p:cNvPr id="9" name="AutoShape 3"/>
          <p:cNvSpPr>
            <a:spLocks noChangeArrowheads="1"/>
          </p:cNvSpPr>
          <p:nvPr/>
        </p:nvSpPr>
        <p:spPr bwMode="auto">
          <a:xfrm>
            <a:off x="1117055" y="4998720"/>
            <a:ext cx="6916964" cy="110880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3440" rIns="90000" bIns="45000"/>
          <a:lstStyle>
            <a:lvl1pPr>
              <a:spcBef>
                <a:spcPts val="18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a:lnSpc>
                <a:spcPct val="93000"/>
              </a:lnSpc>
              <a:spcBef>
                <a:spcPts val="0"/>
              </a:spcBef>
              <a:buClrTx/>
            </a:pPr>
            <a:r>
              <a:rPr lang="fr-FR" sz="2800" b="1" dirty="0">
                <a:solidFill>
                  <a:schemeClr val="tx1"/>
                </a:solidFill>
                <a:latin typeface="+mn-lt"/>
              </a:rPr>
              <a:t>JOURNÉE PORTES OUVERTES</a:t>
            </a:r>
          </a:p>
          <a:p>
            <a:pPr algn="ctr">
              <a:lnSpc>
                <a:spcPct val="93000"/>
              </a:lnSpc>
              <a:spcBef>
                <a:spcPts val="0"/>
              </a:spcBef>
              <a:buClrTx/>
            </a:pPr>
            <a:r>
              <a:rPr lang="fr-FR" sz="2800" dirty="0">
                <a:solidFill>
                  <a:schemeClr val="tx1"/>
                </a:solidFill>
                <a:latin typeface="+mn-lt"/>
              </a:rPr>
              <a:t>2024</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7" y="1038273"/>
            <a:ext cx="9162508" cy="20968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AutoShape 2"/>
          <p:cNvSpPr>
            <a:spLocks noChangeArrowheads="1"/>
          </p:cNvSpPr>
          <p:nvPr/>
        </p:nvSpPr>
        <p:spPr bwMode="auto">
          <a:xfrm>
            <a:off x="1117055" y="85988"/>
            <a:ext cx="3602992" cy="92851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nSpc>
                <a:spcPct val="93000"/>
              </a:lnSpc>
              <a:spcBef>
                <a:spcPct val="0"/>
              </a:spcBef>
              <a:buClrTx/>
              <a:buFontTx/>
              <a:buNone/>
            </a:pPr>
            <a:r>
              <a:rPr lang="fr-FR" sz="2800" b="1" dirty="0">
                <a:solidFill>
                  <a:srgbClr val="28639B"/>
                </a:solidFill>
              </a:rPr>
              <a:t>Lycée Eugène Livet Nantes</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950" y="109758"/>
            <a:ext cx="1663616" cy="876171"/>
          </a:xfrm>
          <a:prstGeom prst="rect">
            <a:avLst/>
          </a:prstGeom>
        </p:spPr>
      </p:pic>
      <p:pic>
        <p:nvPicPr>
          <p:cNvPr id="12" name="Image 1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5816" y="575178"/>
            <a:ext cx="1381125" cy="390525"/>
          </a:xfrm>
          <a:prstGeom prst="rect">
            <a:avLst/>
          </a:prstGeom>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822" y="6107524"/>
            <a:ext cx="30607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847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2103120" y="34106"/>
            <a:ext cx="4937760" cy="123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Arriver en classe de seconde</a:t>
            </a:r>
          </a:p>
        </p:txBody>
      </p:sp>
      <p:sp>
        <p:nvSpPr>
          <p:cNvPr id="7" name="Text Box 4"/>
          <p:cNvSpPr txBox="1">
            <a:spLocks noChangeArrowheads="1"/>
          </p:cNvSpPr>
          <p:nvPr/>
        </p:nvSpPr>
        <p:spPr bwMode="auto">
          <a:xfrm>
            <a:off x="492137" y="1737227"/>
            <a:ext cx="8159726" cy="4141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marL="342900" indent="-342900">
              <a:spcAft>
                <a:spcPct val="0"/>
              </a:spcAft>
              <a:buClrTx/>
              <a:buFont typeface="Arial" panose="020B0604020202020204" pitchFamily="34" charset="0"/>
              <a:buChar char="•"/>
            </a:pPr>
            <a:r>
              <a:rPr lang="fr-FR" sz="2400" dirty="0">
                <a:solidFill>
                  <a:schemeClr val="tx1"/>
                </a:solidFill>
              </a:rPr>
              <a:t>En 3</a:t>
            </a:r>
            <a:r>
              <a:rPr lang="fr-FR" sz="2400" baseline="30000" dirty="0">
                <a:solidFill>
                  <a:schemeClr val="tx1"/>
                </a:solidFill>
              </a:rPr>
              <a:t>ème</a:t>
            </a:r>
            <a:r>
              <a:rPr lang="fr-FR" sz="2400" dirty="0">
                <a:solidFill>
                  <a:schemeClr val="tx1"/>
                </a:solidFill>
              </a:rPr>
              <a:t>, la famille exprime des vœux d’orientation (grâce aux </a:t>
            </a:r>
            <a:r>
              <a:rPr lang="fr-FR" sz="2400" dirty="0" err="1">
                <a:solidFill>
                  <a:schemeClr val="tx1"/>
                </a:solidFill>
              </a:rPr>
              <a:t>téléservices</a:t>
            </a:r>
            <a:r>
              <a:rPr lang="fr-FR" sz="2400" dirty="0">
                <a:solidFill>
                  <a:schemeClr val="tx1"/>
                </a:solidFill>
              </a:rPr>
              <a:t>) et le conseil de classe de fin d’année accorde le passage en seconde générale et technologique</a:t>
            </a:r>
          </a:p>
          <a:p>
            <a:pPr marL="342900" indent="-342900">
              <a:spcAft>
                <a:spcPct val="0"/>
              </a:spcAft>
              <a:buClrTx/>
              <a:buFont typeface="Arial" panose="020B0604020202020204" pitchFamily="34" charset="0"/>
              <a:buChar char="•"/>
            </a:pPr>
            <a:endParaRPr lang="fr-FR" sz="2400" dirty="0">
              <a:solidFill>
                <a:schemeClr val="tx1"/>
              </a:solidFill>
            </a:endParaRPr>
          </a:p>
          <a:p>
            <a:pPr marL="342900" indent="-342900">
              <a:spcAft>
                <a:spcPct val="0"/>
              </a:spcAft>
              <a:buClrTx/>
              <a:buFont typeface="Arial" panose="020B0604020202020204" pitchFamily="34" charset="0"/>
              <a:buChar char="•"/>
            </a:pPr>
            <a:r>
              <a:rPr lang="fr-FR" sz="2400" dirty="0">
                <a:solidFill>
                  <a:schemeClr val="tx1"/>
                </a:solidFill>
              </a:rPr>
              <a:t>La famille demande l’affectation au lycée Livet (</a:t>
            </a:r>
            <a:r>
              <a:rPr lang="fr-FR" sz="2400" dirty="0" err="1">
                <a:solidFill>
                  <a:schemeClr val="tx1"/>
                </a:solidFill>
              </a:rPr>
              <a:t>affelnet</a:t>
            </a:r>
            <a:r>
              <a:rPr lang="fr-FR" sz="2400" dirty="0">
                <a:solidFill>
                  <a:schemeClr val="tx1"/>
                </a:solidFill>
              </a:rPr>
              <a:t>)</a:t>
            </a:r>
          </a:p>
          <a:p>
            <a:pPr marL="800100" lvl="1" indent="-342900">
              <a:spcAft>
                <a:spcPct val="0"/>
              </a:spcAft>
              <a:buClrTx/>
              <a:buFont typeface="Wingdings" panose="05000000000000000000" pitchFamily="2" charset="2"/>
              <a:buChar char="Ø"/>
            </a:pPr>
            <a:r>
              <a:rPr lang="fr-FR" sz="2400" dirty="0">
                <a:solidFill>
                  <a:schemeClr val="tx1"/>
                </a:solidFill>
              </a:rPr>
              <a:t>avec dérogation si hors secteur</a:t>
            </a:r>
          </a:p>
          <a:p>
            <a:pPr marL="800100" lvl="1" indent="-342900">
              <a:spcAft>
                <a:spcPct val="0"/>
              </a:spcAft>
              <a:buClrTx/>
              <a:buFont typeface="Wingdings" panose="05000000000000000000" pitchFamily="2" charset="2"/>
              <a:buChar char="Ø"/>
            </a:pPr>
            <a:r>
              <a:rPr lang="fr-FR" sz="2000" dirty="0">
                <a:solidFill>
                  <a:schemeClr val="tx1"/>
                </a:solidFill>
              </a:rPr>
              <a:t>suivant procédure particulière pour l’option Création Culture Design</a:t>
            </a:r>
          </a:p>
          <a:p>
            <a:pPr marL="800100" lvl="1" indent="-342900">
              <a:spcAft>
                <a:spcPct val="0"/>
              </a:spcAft>
              <a:buClrTx/>
              <a:buFont typeface="Wingdings" panose="05000000000000000000" pitchFamily="2" charset="2"/>
              <a:buChar char="Ø"/>
            </a:pPr>
            <a:endParaRPr lang="fr-FR" sz="2400" dirty="0">
              <a:solidFill>
                <a:schemeClr val="tx1"/>
              </a:solidFill>
            </a:endParaRPr>
          </a:p>
          <a:p>
            <a:pPr lvl="1">
              <a:spcAft>
                <a:spcPct val="0"/>
              </a:spcAft>
              <a:buClrTx/>
            </a:pPr>
            <a:r>
              <a:rPr lang="fr-FR" sz="2400" dirty="0">
                <a:solidFill>
                  <a:schemeClr val="tx1"/>
                </a:solidFill>
              </a:rPr>
              <a:t>	… dans la perspective de poursuivre en première …</a:t>
            </a:r>
          </a:p>
          <a:p>
            <a:pPr marL="800100" lvl="1" indent="-342900">
              <a:spcAft>
                <a:spcPct val="0"/>
              </a:spcAft>
              <a:buClrTx/>
              <a:buFont typeface="Wingdings" panose="05000000000000000000" pitchFamily="2" charset="2"/>
              <a:buChar char="Ø"/>
            </a:pPr>
            <a:endParaRPr lang="fr-FR" sz="2400" dirty="0">
              <a:solidFill>
                <a:schemeClr val="tx1"/>
              </a:solidFill>
            </a:endParaRPr>
          </a:p>
          <a:p>
            <a:pPr lvl="1">
              <a:spcAft>
                <a:spcPct val="0"/>
              </a:spcAft>
              <a:buClrTx/>
            </a:pPr>
            <a:endParaRPr lang="fr-FR" sz="2000" dirty="0">
              <a:solidFill>
                <a:schemeClr val="tx1"/>
              </a:solidFill>
            </a:endParaRPr>
          </a:p>
        </p:txBody>
      </p:sp>
    </p:spTree>
    <p:extLst>
      <p:ext uri="{BB962C8B-B14F-4D97-AF65-F5344CB8AC3E}">
        <p14:creationId xmlns:p14="http://schemas.microsoft.com/office/powerpoint/2010/main" val="206579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a:stretch>
            <a:fillRect/>
          </a:stretch>
        </p:blipFill>
        <p:spPr>
          <a:xfrm>
            <a:off x="252959" y="109759"/>
            <a:ext cx="864096" cy="855944"/>
          </a:xfrm>
          <a:prstGeom prst="rect">
            <a:avLst/>
          </a:prstGeom>
        </p:spPr>
      </p:pic>
      <p:sp>
        <p:nvSpPr>
          <p:cNvPr id="22"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Quels Baccalauréats </a:t>
            </a:r>
          </a:p>
          <a:p>
            <a:pPr algn="ctr" eaLnBrk="1">
              <a:lnSpc>
                <a:spcPct val="93000"/>
              </a:lnSpc>
              <a:buClrTx/>
              <a:buFontTx/>
              <a:buNone/>
            </a:pPr>
            <a:r>
              <a:rPr lang="fr-FR" sz="4000" b="1" dirty="0">
                <a:solidFill>
                  <a:srgbClr val="28639B"/>
                </a:solidFill>
                <a:latin typeface="Arial" panose="020B0604020202020204" pitchFamily="34" charset="0"/>
              </a:rPr>
              <a:t>au lycée Livet ?</a:t>
            </a:r>
          </a:p>
        </p:txBody>
      </p:sp>
      <p:sp>
        <p:nvSpPr>
          <p:cNvPr id="23" name="Text Box 4"/>
          <p:cNvSpPr txBox="1">
            <a:spLocks noChangeArrowheads="1"/>
          </p:cNvSpPr>
          <p:nvPr/>
        </p:nvSpPr>
        <p:spPr bwMode="auto">
          <a:xfrm>
            <a:off x="184150" y="1223962"/>
            <a:ext cx="8775700" cy="5134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marL="1195388" indent="-457200">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144000" algn="l"/>
                <a:tab pos="10058400" algn="l"/>
                <a:tab pos="10329863"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marL="342900" indent="-342900" eaLnBrk="1">
              <a:lnSpc>
                <a:spcPct val="93000"/>
              </a:lnSpc>
              <a:buClrTx/>
              <a:buFont typeface="Arial" panose="020B0604020202020204" pitchFamily="34" charset="0"/>
              <a:buChar char="•"/>
            </a:pPr>
            <a:r>
              <a:rPr lang="fr-FR" sz="2400" dirty="0">
                <a:solidFill>
                  <a:schemeClr val="tx1"/>
                </a:solidFill>
                <a:latin typeface="Arial" panose="020B0604020202020204" pitchFamily="34" charset="0"/>
              </a:rPr>
              <a:t>Un baccalauréat général avec des </a:t>
            </a:r>
            <a:r>
              <a:rPr lang="fr-FR" sz="2400" b="1" dirty="0">
                <a:solidFill>
                  <a:schemeClr val="tx1"/>
                </a:solidFill>
                <a:latin typeface="Arial" panose="020B0604020202020204" pitchFamily="34" charset="0"/>
              </a:rPr>
              <a:t>spécialités scientifiques</a:t>
            </a:r>
          </a:p>
          <a:p>
            <a:pPr eaLnBrk="1">
              <a:lnSpc>
                <a:spcPct val="93000"/>
              </a:lnSpc>
              <a:buClrTx/>
              <a:buFontTx/>
              <a:buNone/>
            </a:pPr>
            <a:endParaRPr lang="fr-FR" sz="2400" dirty="0">
              <a:solidFill>
                <a:schemeClr val="tx1"/>
              </a:solidFill>
              <a:latin typeface="Arial" panose="020B0604020202020204" pitchFamily="34" charset="0"/>
            </a:endParaRPr>
          </a:p>
          <a:p>
            <a:pPr marL="342900" indent="-342900" eaLnBrk="1">
              <a:lnSpc>
                <a:spcPct val="93000"/>
              </a:lnSpc>
              <a:buClrTx/>
              <a:buFont typeface="Arial" panose="020B0604020202020204" pitchFamily="34" charset="0"/>
              <a:buChar char="•"/>
            </a:pPr>
            <a:r>
              <a:rPr lang="fr-FR" sz="2400" dirty="0">
                <a:solidFill>
                  <a:schemeClr val="tx1"/>
                </a:solidFill>
                <a:latin typeface="Arial" panose="020B0604020202020204" pitchFamily="34" charset="0"/>
              </a:rPr>
              <a:t>Deux baccalauréats technologiques</a:t>
            </a:r>
          </a:p>
          <a:p>
            <a:pPr marL="1538288" lvl="1" indent="-342900" eaLnBrk="1">
              <a:lnSpc>
                <a:spcPct val="93000"/>
              </a:lnSpc>
              <a:buClrTx/>
              <a:buFont typeface="Arial" panose="020B0604020202020204" pitchFamily="34" charset="0"/>
              <a:buChar char="•"/>
            </a:pPr>
            <a:r>
              <a:rPr lang="fr-FR" sz="2000" b="1" dirty="0">
                <a:solidFill>
                  <a:srgbClr val="00B0F0"/>
                </a:solidFill>
                <a:latin typeface="Arial" panose="020B0604020202020204" pitchFamily="34" charset="0"/>
              </a:rPr>
              <a:t>le baccalauréat STI2D</a:t>
            </a:r>
            <a:r>
              <a:rPr lang="fr-FR" sz="2000" dirty="0">
                <a:solidFill>
                  <a:srgbClr val="00B0F0"/>
                </a:solidFill>
                <a:latin typeface="Arial" panose="020B0604020202020204" pitchFamily="34" charset="0"/>
              </a:rPr>
              <a:t>  </a:t>
            </a:r>
            <a:r>
              <a:rPr lang="fr-FR" sz="2000" dirty="0">
                <a:solidFill>
                  <a:srgbClr val="000000"/>
                </a:solidFill>
                <a:latin typeface="Arial" panose="020B0604020202020204" pitchFamily="34" charset="0"/>
              </a:rPr>
              <a:t>avec une formation associant les domaines suivants :</a:t>
            </a: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marL="1538288" lvl="1" indent="-342900" eaLnBrk="1">
              <a:lnSpc>
                <a:spcPct val="93000"/>
              </a:lnSpc>
              <a:buClrTx/>
              <a:buFont typeface="Arial" panose="020B0604020202020204" pitchFamily="34" charset="0"/>
              <a:buChar char="•"/>
            </a:pPr>
            <a:endParaRPr lang="fr-FR" sz="2000" dirty="0">
              <a:solidFill>
                <a:srgbClr val="000000"/>
              </a:solidFill>
              <a:latin typeface="Arial" panose="020B0604020202020204" pitchFamily="34" charset="0"/>
            </a:endParaRPr>
          </a:p>
          <a:p>
            <a:pPr lvl="1" indent="0" eaLnBrk="1">
              <a:lnSpc>
                <a:spcPct val="93000"/>
              </a:lnSpc>
              <a:buClrTx/>
            </a:pPr>
            <a:endParaRPr lang="fr-FR" sz="2000" dirty="0">
              <a:solidFill>
                <a:srgbClr val="00B0F0"/>
              </a:solidFill>
              <a:latin typeface="Arial" panose="020B0604020202020204" pitchFamily="34" charset="0"/>
            </a:endParaRPr>
          </a:p>
          <a:p>
            <a:pPr marL="1538288" lvl="1" indent="-342900" eaLnBrk="1">
              <a:lnSpc>
                <a:spcPct val="93000"/>
              </a:lnSpc>
              <a:buClrTx/>
              <a:buFont typeface="Arial" panose="020B0604020202020204" pitchFamily="34" charset="0"/>
              <a:buChar char="•"/>
            </a:pPr>
            <a:r>
              <a:rPr lang="fr-FR" sz="2200" b="1" dirty="0">
                <a:solidFill>
                  <a:srgbClr val="00B0F0"/>
                </a:solidFill>
                <a:latin typeface="Arial" panose="020B0604020202020204" pitchFamily="34" charset="0"/>
              </a:rPr>
              <a:t>le baccalauréat STD2A</a:t>
            </a:r>
          </a:p>
        </p:txBody>
      </p:sp>
      <p:grpSp>
        <p:nvGrpSpPr>
          <p:cNvPr id="34" name="Groupe 33"/>
          <p:cNvGrpSpPr/>
          <p:nvPr/>
        </p:nvGrpSpPr>
        <p:grpSpPr>
          <a:xfrm>
            <a:off x="4450052" y="5970582"/>
            <a:ext cx="3928217" cy="855643"/>
            <a:chOff x="2232025" y="6510338"/>
            <a:chExt cx="4103688" cy="939800"/>
          </a:xfrm>
        </p:grpSpPr>
        <p:sp>
          <p:nvSpPr>
            <p:cNvPr id="35" name="Rectangle 2"/>
            <p:cNvSpPr>
              <a:spLocks noChangeArrowheads="1"/>
            </p:cNvSpPr>
            <p:nvPr/>
          </p:nvSpPr>
          <p:spPr bwMode="auto">
            <a:xfrm>
              <a:off x="2232025" y="6510338"/>
              <a:ext cx="4103688" cy="939800"/>
            </a:xfrm>
            <a:prstGeom prst="rect">
              <a:avLst/>
            </a:prstGeom>
            <a:solidFill>
              <a:srgbClr val="0066CC"/>
            </a:solidFill>
            <a:ln w="9360" cap="sq">
              <a:solidFill>
                <a:srgbClr val="0066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p>
          </p:txBody>
        </p:sp>
        <p:sp>
          <p:nvSpPr>
            <p:cNvPr id="36" name="Text Box 7"/>
            <p:cNvSpPr txBox="1">
              <a:spLocks noChangeArrowheads="1"/>
            </p:cNvSpPr>
            <p:nvPr/>
          </p:nvSpPr>
          <p:spPr bwMode="auto">
            <a:xfrm>
              <a:off x="3430589" y="6527800"/>
              <a:ext cx="2689844"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buClrTx/>
                <a:buFontTx/>
                <a:buNone/>
              </a:pPr>
              <a:r>
                <a:rPr lang="fr-FR" sz="2600" i="1" dirty="0">
                  <a:solidFill>
                    <a:srgbClr val="FFFFFF"/>
                  </a:solidFill>
                  <a:latin typeface="Arial" panose="020B0604020202020204" pitchFamily="34" charset="0"/>
                </a:rPr>
                <a:t>Design et arts</a:t>
              </a:r>
            </a:p>
            <a:p>
              <a:pPr eaLnBrk="1">
                <a:lnSpc>
                  <a:spcPct val="93000"/>
                </a:lnSpc>
                <a:buClrTx/>
                <a:buFontTx/>
                <a:buNone/>
              </a:pPr>
              <a:r>
                <a:rPr lang="fr-FR" sz="2600" i="1" dirty="0">
                  <a:solidFill>
                    <a:srgbClr val="FFFFFF"/>
                  </a:solidFill>
                  <a:latin typeface="Arial" panose="020B0604020202020204" pitchFamily="34" charset="0"/>
                </a:rPr>
                <a:t>appliqués</a:t>
              </a:r>
            </a:p>
          </p:txBody>
        </p:sp>
        <p:pic>
          <p:nvPicPr>
            <p:cNvPr id="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6551613"/>
              <a:ext cx="960437"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8" name="Groupe 37"/>
          <p:cNvGrpSpPr/>
          <p:nvPr/>
        </p:nvGrpSpPr>
        <p:grpSpPr>
          <a:xfrm>
            <a:off x="71437" y="2900151"/>
            <a:ext cx="9001125" cy="2773363"/>
            <a:chOff x="431800" y="3168650"/>
            <a:chExt cx="9001125" cy="2773363"/>
          </a:xfrm>
        </p:grpSpPr>
        <p:sp>
          <p:nvSpPr>
            <p:cNvPr id="39" name="Rectangle 1"/>
            <p:cNvSpPr>
              <a:spLocks noChangeArrowheads="1"/>
            </p:cNvSpPr>
            <p:nvPr/>
          </p:nvSpPr>
          <p:spPr bwMode="auto">
            <a:xfrm>
              <a:off x="431800" y="3168650"/>
              <a:ext cx="9001125" cy="2773363"/>
            </a:xfrm>
            <a:prstGeom prst="rect">
              <a:avLst/>
            </a:prstGeom>
            <a:solidFill>
              <a:srgbClr val="729FCF"/>
            </a:solidFill>
            <a:ln w="9360" cap="sq">
              <a:solidFill>
                <a:srgbClr val="729FC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p>
          </p:txBody>
        </p:sp>
        <p:sp>
          <p:nvSpPr>
            <p:cNvPr id="40" name="Text Box 5"/>
            <p:cNvSpPr txBox="1">
              <a:spLocks noChangeArrowheads="1"/>
            </p:cNvSpPr>
            <p:nvPr/>
          </p:nvSpPr>
          <p:spPr bwMode="auto">
            <a:xfrm>
              <a:off x="1954213" y="3335338"/>
              <a:ext cx="3657600" cy="1624012"/>
            </a:xfrm>
            <a:prstGeom prst="rect">
              <a:avLst/>
            </a:prstGeom>
            <a:solidFill>
              <a:srgbClr val="729FC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buClrTx/>
                <a:buFontTx/>
                <a:buNone/>
              </a:pPr>
              <a:r>
                <a:rPr lang="fr-FR" sz="2600" i="1" dirty="0">
                  <a:solidFill>
                    <a:srgbClr val="FFFFFF"/>
                  </a:solidFill>
                  <a:latin typeface="Arial" panose="020B0604020202020204" pitchFamily="34" charset="0"/>
                </a:rPr>
                <a:t>Innovation technologique et </a:t>
              </a:r>
              <a:r>
                <a:rPr lang="fr-FR" sz="2600" i="1" dirty="0" err="1">
                  <a:solidFill>
                    <a:srgbClr val="FFFFFF"/>
                  </a:solidFill>
                  <a:latin typeface="Arial" panose="020B0604020202020204" pitchFamily="34" charset="0"/>
                </a:rPr>
                <a:t>éco-conception</a:t>
              </a:r>
              <a:endParaRPr lang="fr-FR" sz="2600" i="1" dirty="0">
                <a:solidFill>
                  <a:srgbClr val="FFFFFF"/>
                </a:solidFill>
                <a:latin typeface="Arial" panose="020B0604020202020204" pitchFamily="34" charset="0"/>
              </a:endParaRPr>
            </a:p>
          </p:txBody>
        </p:sp>
        <p:sp>
          <p:nvSpPr>
            <p:cNvPr id="41" name="Text Box 6"/>
            <p:cNvSpPr txBox="1">
              <a:spLocks noChangeArrowheads="1"/>
            </p:cNvSpPr>
            <p:nvPr/>
          </p:nvSpPr>
          <p:spPr bwMode="auto">
            <a:xfrm>
              <a:off x="1911350" y="4679950"/>
              <a:ext cx="3700463" cy="1149350"/>
            </a:xfrm>
            <a:prstGeom prst="rect">
              <a:avLst/>
            </a:prstGeom>
            <a:solidFill>
              <a:srgbClr val="729FCF"/>
            </a:solidFill>
            <a:ln w="9360" cap="sq">
              <a:solidFill>
                <a:srgbClr val="729FC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buClrTx/>
                <a:buFontTx/>
                <a:buNone/>
              </a:pPr>
              <a:r>
                <a:rPr lang="fr-FR" sz="2600" i="1" dirty="0">
                  <a:solidFill>
                    <a:srgbClr val="FFFFFF"/>
                  </a:solidFill>
                  <a:latin typeface="Arial" panose="020B0604020202020204" pitchFamily="34" charset="0"/>
                </a:rPr>
                <a:t>Architecture et construction</a:t>
              </a:r>
            </a:p>
          </p:txBody>
        </p:sp>
        <p:sp>
          <p:nvSpPr>
            <p:cNvPr id="42" name="Text Box 8"/>
            <p:cNvSpPr txBox="1">
              <a:spLocks noChangeArrowheads="1"/>
            </p:cNvSpPr>
            <p:nvPr/>
          </p:nvSpPr>
          <p:spPr bwMode="auto">
            <a:xfrm>
              <a:off x="6884988" y="4751388"/>
              <a:ext cx="2474912" cy="942975"/>
            </a:xfrm>
            <a:prstGeom prst="rect">
              <a:avLst/>
            </a:prstGeom>
            <a:solidFill>
              <a:srgbClr val="729FC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buClrTx/>
                <a:buFontTx/>
                <a:buNone/>
              </a:pPr>
              <a:r>
                <a:rPr lang="fr-FR" sz="2600" i="1">
                  <a:solidFill>
                    <a:srgbClr val="FFFFFF"/>
                  </a:solidFill>
                  <a:latin typeface="Arial" panose="020B0604020202020204" pitchFamily="34" charset="0"/>
                </a:rPr>
                <a:t>Énergie et environnement</a:t>
              </a:r>
            </a:p>
          </p:txBody>
        </p:sp>
        <p:sp>
          <p:nvSpPr>
            <p:cNvPr id="43" name="Text Box 9"/>
            <p:cNvSpPr txBox="1">
              <a:spLocks noChangeArrowheads="1"/>
            </p:cNvSpPr>
            <p:nvPr/>
          </p:nvSpPr>
          <p:spPr bwMode="auto">
            <a:xfrm>
              <a:off x="6884988" y="3409950"/>
              <a:ext cx="2474912" cy="1270000"/>
            </a:xfrm>
            <a:prstGeom prst="rect">
              <a:avLst/>
            </a:prstGeom>
            <a:solidFill>
              <a:srgbClr val="729FC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buClrTx/>
                <a:buFontTx/>
                <a:buNone/>
              </a:pPr>
              <a:r>
                <a:rPr lang="fr-FR" sz="2600" i="1" dirty="0">
                  <a:solidFill>
                    <a:srgbClr val="FFFFFF"/>
                  </a:solidFill>
                  <a:latin typeface="Arial" panose="020B0604020202020204" pitchFamily="34" charset="0"/>
                </a:rPr>
                <a:t>Systèmes d'information et numérique</a:t>
              </a:r>
            </a:p>
          </p:txBody>
        </p:sp>
        <p:pic>
          <p:nvPicPr>
            <p:cNvPr id="4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4608513"/>
              <a:ext cx="1136650" cy="1227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775" y="3384550"/>
              <a:ext cx="1133475"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8" y="4608513"/>
              <a:ext cx="1133475" cy="1138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188" y="3384550"/>
              <a:ext cx="1133475" cy="1138238"/>
            </a:xfrm>
            <a:prstGeom prst="rect">
              <a:avLst/>
            </a:prstGeom>
            <a:solidFill>
              <a:srgbClr val="99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38396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4" name="Text Box 2"/>
          <p:cNvSpPr txBox="1">
            <a:spLocks noChangeArrowheads="1"/>
          </p:cNvSpPr>
          <p:nvPr/>
        </p:nvSpPr>
        <p:spPr bwMode="auto">
          <a:xfrm>
            <a:off x="503239" y="1894779"/>
            <a:ext cx="7974340" cy="4256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t="19629" b="5739"/>
          <a:stretch>
            <a:fillRect/>
          </a:stretch>
        </p:blipFill>
        <p:spPr bwMode="auto">
          <a:xfrm>
            <a:off x="-20704" y="1227909"/>
            <a:ext cx="9164704" cy="5129348"/>
          </a:xfrm>
          <a:prstGeom prst="rect">
            <a:avLst/>
          </a:prstGeom>
          <a:noFill/>
          <a:ln>
            <a:noFill/>
          </a:ln>
          <a:effectLst/>
          <a:extLst>
            <a:ext uri="{909E8E84-426E-40DD-AFC4-6F175D3DCCD1}">
              <a14:hiddenFill xmlns:a14="http://schemas.microsoft.com/office/drawing/2010/main">
                <a:blipFill dpi="0" rotWithShape="0">
                  <a:blip/>
                  <a:srcRect t="19629" b="573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3"/>
          <p:cNvSpPr txBox="1">
            <a:spLocks noChangeArrowheads="1"/>
          </p:cNvSpPr>
          <p:nvPr/>
        </p:nvSpPr>
        <p:spPr bwMode="auto">
          <a:xfrm>
            <a:off x="0" y="158908"/>
            <a:ext cx="9144000" cy="757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Le Bac Général</a:t>
            </a:r>
          </a:p>
        </p:txBody>
      </p:sp>
      <p:sp>
        <p:nvSpPr>
          <p:cNvPr id="2" name="Rectangle à coins arrondis 1"/>
          <p:cNvSpPr/>
          <p:nvPr/>
        </p:nvSpPr>
        <p:spPr>
          <a:xfrm>
            <a:off x="171368" y="1583424"/>
            <a:ext cx="4319041" cy="17105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3084385" y="4972593"/>
            <a:ext cx="1330861" cy="8686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659024" y="3631473"/>
            <a:ext cx="4319041" cy="10164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7088615" y="5486400"/>
            <a:ext cx="1798520" cy="209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127990" y="4023170"/>
            <a:ext cx="1063112" cy="276999"/>
          </a:xfrm>
          <a:prstGeom prst="rect">
            <a:avLst/>
          </a:prstGeom>
          <a:noFill/>
        </p:spPr>
        <p:txBody>
          <a:bodyPr wrap="none" rtlCol="0">
            <a:spAutoFit/>
          </a:bodyPr>
          <a:lstStyle/>
          <a:p>
            <a:r>
              <a:rPr lang="fr-FR" sz="1200" dirty="0">
                <a:solidFill>
                  <a:srgbClr val="FF0000"/>
                </a:solidFill>
                <a:latin typeface="Arial" panose="020B0604020202020204" pitchFamily="34" charset="0"/>
                <a:cs typeface="Arial" panose="020B0604020202020204" pitchFamily="34" charset="0"/>
              </a:rPr>
              <a:t>Section Euro</a:t>
            </a:r>
          </a:p>
        </p:txBody>
      </p:sp>
      <p:sp>
        <p:nvSpPr>
          <p:cNvPr id="15" name="Rectangle à coins arrondis 14"/>
          <p:cNvSpPr/>
          <p:nvPr/>
        </p:nvSpPr>
        <p:spPr>
          <a:xfrm>
            <a:off x="2126543" y="3984233"/>
            <a:ext cx="1064559" cy="3548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448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1</a:t>
            </a:r>
            <a:r>
              <a:rPr lang="fr-FR" sz="4000" b="1" baseline="30000" dirty="0">
                <a:solidFill>
                  <a:srgbClr val="28639B"/>
                </a:solidFill>
                <a:latin typeface="Arial" panose="020B0604020202020204" pitchFamily="34" charset="0"/>
              </a:rPr>
              <a:t>ère</a:t>
            </a:r>
            <a:r>
              <a:rPr lang="fr-FR" sz="4000" b="1" dirty="0">
                <a:solidFill>
                  <a:srgbClr val="28639B"/>
                </a:solidFill>
                <a:latin typeface="Arial" panose="020B0604020202020204" pitchFamily="34" charset="0"/>
              </a:rPr>
              <a:t> Générale</a:t>
            </a:r>
          </a:p>
          <a:p>
            <a:pPr algn="ctr" eaLnBrk="1">
              <a:lnSpc>
                <a:spcPct val="93000"/>
              </a:lnSpc>
              <a:buClrTx/>
              <a:buFontTx/>
              <a:buNone/>
            </a:pPr>
            <a:r>
              <a:rPr lang="fr-FR" sz="3200" b="1" dirty="0">
                <a:solidFill>
                  <a:schemeClr val="tx1"/>
                </a:solidFill>
                <a:latin typeface="Arial" panose="020B0604020202020204" pitchFamily="34" charset="0"/>
              </a:rPr>
              <a:t>Enseignements de Spécialité</a:t>
            </a:r>
          </a:p>
        </p:txBody>
      </p:sp>
      <p:sp>
        <p:nvSpPr>
          <p:cNvPr id="4" name="Text Box 4"/>
          <p:cNvSpPr txBox="1">
            <a:spLocks noChangeArrowheads="1"/>
          </p:cNvSpPr>
          <p:nvPr/>
        </p:nvSpPr>
        <p:spPr bwMode="auto">
          <a:xfrm>
            <a:off x="526914" y="1333721"/>
            <a:ext cx="8090172" cy="540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6300">
                <a:solidFill>
                  <a:srgbClr val="000000"/>
                </a:solidFill>
                <a:latin typeface="Arial" panose="020B0604020202020204" pitchFamily="34" charset="0"/>
                <a:ea typeface="Microsoft YaHei" panose="020B0503020204020204" pitchFamily="34" charset="-122"/>
              </a:defRPr>
            </a:lvl4pPr>
            <a:lvl5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9pPr>
          </a:lstStyle>
          <a:p>
            <a:pPr>
              <a:buClrTx/>
              <a:buFontTx/>
              <a:buNone/>
            </a:pPr>
            <a:r>
              <a:rPr lang="fr-FR" sz="2800" b="1" u="sng" dirty="0"/>
              <a:t>3 au choix parmi :</a:t>
            </a:r>
          </a:p>
          <a:p>
            <a:pPr marL="800100" lvl="1" indent="-342900">
              <a:buClrTx/>
              <a:buFont typeface="Arial" panose="020B0604020202020204" pitchFamily="34" charset="0"/>
              <a:buChar char="•"/>
            </a:pPr>
            <a:r>
              <a:rPr lang="fr-FR" sz="2000" b="1" dirty="0"/>
              <a:t>Mathématiques</a:t>
            </a:r>
            <a:r>
              <a:rPr lang="fr-FR" sz="2000" dirty="0"/>
              <a:t> (4h)</a:t>
            </a:r>
          </a:p>
          <a:p>
            <a:pPr marL="800100" lvl="1" indent="-342900">
              <a:buClrTx/>
              <a:buFont typeface="Arial" panose="020B0604020202020204" pitchFamily="34" charset="0"/>
              <a:buChar char="•"/>
            </a:pPr>
            <a:r>
              <a:rPr lang="fr-FR" sz="2000" dirty="0"/>
              <a:t>Physique-Chimie (4h)</a:t>
            </a:r>
          </a:p>
          <a:p>
            <a:pPr marL="800100" lvl="1" indent="-342900">
              <a:buClrTx/>
              <a:buFont typeface="Arial" panose="020B0604020202020204" pitchFamily="34" charset="0"/>
              <a:buChar char="•"/>
            </a:pPr>
            <a:r>
              <a:rPr lang="fr-FR" sz="2000" dirty="0"/>
              <a:t>Sciences de la Vie et de la Terre – SVT (4h)</a:t>
            </a:r>
          </a:p>
          <a:p>
            <a:pPr marL="800100" lvl="1" indent="-342900">
              <a:buClrTx/>
              <a:buFont typeface="Arial" panose="020B0604020202020204" pitchFamily="34" charset="0"/>
              <a:buChar char="•"/>
            </a:pPr>
            <a:r>
              <a:rPr lang="fr-FR" sz="2000" dirty="0"/>
              <a:t>Numérique et Sciences Informatiques – NSI (4h)</a:t>
            </a:r>
          </a:p>
          <a:p>
            <a:pPr marL="800100" lvl="1" indent="-342900">
              <a:buClrTx/>
              <a:buFont typeface="Arial" panose="020B0604020202020204" pitchFamily="34" charset="0"/>
              <a:buChar char="•"/>
            </a:pPr>
            <a:r>
              <a:rPr lang="fr-FR" sz="2000" dirty="0"/>
              <a:t>Sciences de l’Ingénieur – SI (4h)</a:t>
            </a:r>
          </a:p>
          <a:p>
            <a:pPr lvl="1">
              <a:buClrTx/>
            </a:pPr>
            <a:endParaRPr lang="fr-FR" sz="2000" dirty="0"/>
          </a:p>
          <a:p>
            <a:pPr>
              <a:spcAft>
                <a:spcPts val="0"/>
              </a:spcAft>
              <a:buClrTx/>
              <a:buFontTx/>
              <a:buNone/>
            </a:pPr>
            <a:r>
              <a:rPr lang="fr-FR" sz="2000" b="1" dirty="0"/>
              <a:t>En classe de terminale, les élèves ne doivent conserver </a:t>
            </a:r>
          </a:p>
          <a:p>
            <a:pPr>
              <a:spcAft>
                <a:spcPts val="0"/>
              </a:spcAft>
              <a:buClrTx/>
              <a:buFontTx/>
              <a:buNone/>
            </a:pPr>
            <a:r>
              <a:rPr lang="fr-FR" sz="2000" b="1" dirty="0"/>
              <a:t>que deux spécialités (6h chacune)</a:t>
            </a:r>
          </a:p>
          <a:p>
            <a:pPr>
              <a:spcAft>
                <a:spcPts val="0"/>
              </a:spcAft>
              <a:buClrTx/>
              <a:buFontTx/>
              <a:buNone/>
            </a:pPr>
            <a:endParaRPr lang="fr-FR" sz="2000" b="1" dirty="0"/>
          </a:p>
          <a:p>
            <a:pPr>
              <a:buClrTx/>
              <a:buFontTx/>
              <a:buNone/>
            </a:pPr>
            <a:r>
              <a:rPr lang="fr-FR" sz="1800" i="1" dirty="0"/>
              <a:t>2 options facultatives proposées en terminale : </a:t>
            </a:r>
          </a:p>
          <a:p>
            <a:pPr marL="742950" lvl="1" indent="-285750">
              <a:buFont typeface="Arial" panose="020B0604020202020204" pitchFamily="34" charset="0"/>
              <a:buChar char="•"/>
            </a:pPr>
            <a:r>
              <a:rPr lang="fr-FR" sz="1800" i="1" dirty="0"/>
              <a:t>soit </a:t>
            </a:r>
            <a:r>
              <a:rPr lang="fr-FR" sz="1800" b="1" i="1" dirty="0"/>
              <a:t>maths expertes </a:t>
            </a:r>
            <a:r>
              <a:rPr lang="fr-FR" sz="1800" i="1" dirty="0"/>
              <a:t>(pour ceux qui ont gardé la spécialité maths) </a:t>
            </a:r>
          </a:p>
          <a:p>
            <a:pPr marL="742950" lvl="1" indent="-285750">
              <a:buFont typeface="Arial" panose="020B0604020202020204" pitchFamily="34" charset="0"/>
              <a:buChar char="•"/>
            </a:pPr>
            <a:r>
              <a:rPr lang="fr-FR" sz="1800" i="1" dirty="0"/>
              <a:t>soit </a:t>
            </a:r>
            <a:r>
              <a:rPr lang="fr-FR" sz="1800" b="1" i="1" dirty="0"/>
              <a:t>maths complémentaires </a:t>
            </a:r>
            <a:r>
              <a:rPr lang="fr-FR" sz="1800" i="1" dirty="0"/>
              <a:t>(pour ceux qui ont arrêté la spécialité)</a:t>
            </a:r>
          </a:p>
        </p:txBody>
      </p:sp>
      <p:sp>
        <p:nvSpPr>
          <p:cNvPr id="5" name="ZoneTexte 4"/>
          <p:cNvSpPr txBox="1"/>
          <p:nvPr/>
        </p:nvSpPr>
        <p:spPr>
          <a:xfrm>
            <a:off x="3786577" y="2014921"/>
            <a:ext cx="3300547" cy="307777"/>
          </a:xfrm>
          <a:prstGeom prst="rect">
            <a:avLst/>
          </a:prstGeom>
          <a:noFill/>
        </p:spPr>
        <p:txBody>
          <a:bodyPr wrap="square" rtlCol="0">
            <a:spAutoFit/>
          </a:bodyPr>
          <a:lstStyle/>
          <a:p>
            <a:r>
              <a:rPr lang="fr-FR" sz="1400" dirty="0">
                <a:solidFill>
                  <a:srgbClr val="FF0000"/>
                </a:solidFill>
              </a:rPr>
              <a:t>Pour toutes et tous</a:t>
            </a:r>
          </a:p>
        </p:txBody>
      </p:sp>
      <p:sp>
        <p:nvSpPr>
          <p:cNvPr id="2" name="ZoneTexte 1"/>
          <p:cNvSpPr txBox="1"/>
          <p:nvPr/>
        </p:nvSpPr>
        <p:spPr>
          <a:xfrm rot="1187980">
            <a:off x="7065312" y="2015365"/>
            <a:ext cx="137890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T101-103-108</a:t>
            </a:r>
          </a:p>
        </p:txBody>
      </p:sp>
      <p:sp>
        <p:nvSpPr>
          <p:cNvPr id="7" name="ZoneTexte 6"/>
          <p:cNvSpPr txBox="1"/>
          <p:nvPr/>
        </p:nvSpPr>
        <p:spPr>
          <a:xfrm rot="1187980">
            <a:off x="6965164" y="3275111"/>
            <a:ext cx="137890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T101-103-108</a:t>
            </a:r>
          </a:p>
        </p:txBody>
      </p:sp>
      <p:sp>
        <p:nvSpPr>
          <p:cNvPr id="8" name="ZoneTexte 7"/>
          <p:cNvSpPr txBox="1"/>
          <p:nvPr/>
        </p:nvSpPr>
        <p:spPr>
          <a:xfrm rot="1187980">
            <a:off x="6432939" y="2535195"/>
            <a:ext cx="1308371"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S.124 – S.126</a:t>
            </a:r>
          </a:p>
        </p:txBody>
      </p:sp>
    </p:spTree>
    <p:extLst>
      <p:ext uri="{BB962C8B-B14F-4D97-AF65-F5344CB8AC3E}">
        <p14:creationId xmlns:p14="http://schemas.microsoft.com/office/powerpoint/2010/main" val="352026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1</a:t>
            </a:r>
            <a:r>
              <a:rPr lang="fr-FR" sz="4000" b="1" baseline="30000" dirty="0">
                <a:solidFill>
                  <a:srgbClr val="28639B"/>
                </a:solidFill>
                <a:latin typeface="Arial" panose="020B0604020202020204" pitchFamily="34" charset="0"/>
              </a:rPr>
              <a:t>ère</a:t>
            </a:r>
            <a:r>
              <a:rPr lang="fr-FR" sz="4000" b="1" dirty="0">
                <a:solidFill>
                  <a:srgbClr val="28639B"/>
                </a:solidFill>
                <a:latin typeface="Arial" panose="020B0604020202020204" pitchFamily="34" charset="0"/>
              </a:rPr>
              <a:t> STI2D</a:t>
            </a:r>
          </a:p>
          <a:p>
            <a:pPr algn="ctr" eaLnBrk="1">
              <a:lnSpc>
                <a:spcPct val="93000"/>
              </a:lnSpc>
              <a:buClrTx/>
              <a:buFontTx/>
              <a:buNone/>
            </a:pPr>
            <a:r>
              <a:rPr lang="fr-FR" sz="3200" b="1" dirty="0">
                <a:solidFill>
                  <a:schemeClr val="tx1"/>
                </a:solidFill>
                <a:latin typeface="Arial" panose="020B0604020202020204" pitchFamily="34" charset="0"/>
              </a:rPr>
              <a:t>Enseignements de Spécialité</a:t>
            </a:r>
          </a:p>
        </p:txBody>
      </p:sp>
      <p:sp>
        <p:nvSpPr>
          <p:cNvPr id="5" name="Text Box 1"/>
          <p:cNvSpPr txBox="1">
            <a:spLocks noChangeArrowheads="1"/>
          </p:cNvSpPr>
          <p:nvPr/>
        </p:nvSpPr>
        <p:spPr bwMode="auto">
          <a:xfrm>
            <a:off x="386602" y="1556250"/>
            <a:ext cx="8370796"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440" rIns="0" bIns="0"/>
          <a:lstStyle>
            <a:lvl1pPr marL="341313" indent="-341313">
              <a:lnSpc>
                <a:spcPct val="93000"/>
              </a:lnSpc>
              <a:spcAft>
                <a:spcPts val="1425"/>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Arial" panose="020B0604020202020204" pitchFamily="34" charset="0"/>
                <a:ea typeface="Microsoft YaHei" panose="020B0503020204020204" pitchFamily="34" charset="-122"/>
              </a:defRPr>
            </a:lvl1pPr>
            <a:lvl2pPr marL="400050">
              <a:lnSpc>
                <a:spcPct val="90000"/>
              </a:lnSpc>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Arial" panose="020B060402020202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Arial" panose="020B060402020202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6300">
                <a:solidFill>
                  <a:srgbClr val="000000"/>
                </a:solidFill>
                <a:latin typeface="Arial" panose="020B0604020202020204" pitchFamily="34" charset="0"/>
                <a:ea typeface="Microsoft YaHei" panose="020B0503020204020204" pitchFamily="34" charset="-122"/>
              </a:defRPr>
            </a:lvl4pPr>
            <a:lvl5pPr>
              <a:spcBef>
                <a:spcPts val="8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8985250" algn="l"/>
              </a:tabLst>
              <a:defRPr sz="3200">
                <a:solidFill>
                  <a:srgbClr val="000000"/>
                </a:solidFill>
                <a:latin typeface="Calibri" panose="020F0502020204030204" pitchFamily="34" charset="0"/>
                <a:ea typeface="Microsoft YaHei" panose="020B0503020204020204" pitchFamily="34" charset="-122"/>
              </a:defRPr>
            </a:lvl9pPr>
          </a:lstStyle>
          <a:p>
            <a:pPr>
              <a:buFont typeface="Times New Roman" panose="02020603050405020304" pitchFamily="18" charset="0"/>
              <a:buChar char="•"/>
            </a:pPr>
            <a:r>
              <a:rPr lang="fr-FR" altLang="fr-FR" sz="2000" b="1" u="sng" dirty="0">
                <a:solidFill>
                  <a:srgbClr val="28639B"/>
                </a:solidFill>
              </a:rPr>
              <a:t>Innovation Technologique (3h) :</a:t>
            </a:r>
          </a:p>
          <a:p>
            <a:pPr lvl="1" indent="0">
              <a:lnSpc>
                <a:spcPct val="93000"/>
              </a:lnSpc>
              <a:spcBef>
                <a:spcPct val="0"/>
              </a:spcBef>
              <a:spcAft>
                <a:spcPts val="1138"/>
              </a:spcAft>
              <a:buClrTx/>
              <a:buFontTx/>
              <a:buNone/>
            </a:pPr>
            <a:r>
              <a:rPr lang="fr-FR" altLang="fr-FR" sz="2000" dirty="0"/>
              <a:t>Créativité, approche design et innovation pour répondre à un besoin, développer l’esprit critique et travailler en groupe.</a:t>
            </a:r>
          </a:p>
          <a:p>
            <a:pPr lvl="1" indent="0">
              <a:lnSpc>
                <a:spcPct val="93000"/>
              </a:lnSpc>
              <a:spcBef>
                <a:spcPct val="0"/>
              </a:spcBef>
              <a:spcAft>
                <a:spcPts val="1138"/>
              </a:spcAft>
              <a:buClrTx/>
              <a:buFontTx/>
              <a:buNone/>
            </a:pPr>
            <a:endParaRPr lang="fr-FR" altLang="fr-FR" sz="2000" dirty="0"/>
          </a:p>
          <a:p>
            <a:pPr>
              <a:buFont typeface="Times New Roman" panose="02020603050405020304" pitchFamily="18" charset="0"/>
              <a:buChar char="•"/>
            </a:pPr>
            <a:r>
              <a:rPr lang="fr-FR" altLang="fr-FR" sz="2000" b="1" u="sng" dirty="0">
                <a:solidFill>
                  <a:srgbClr val="28639B"/>
                </a:solidFill>
              </a:rPr>
              <a:t>Ingénierie &amp; Développement Durable (9h) :</a:t>
            </a:r>
          </a:p>
          <a:p>
            <a:pPr lvl="1" indent="0">
              <a:lnSpc>
                <a:spcPct val="93000"/>
              </a:lnSpc>
              <a:spcBef>
                <a:spcPct val="0"/>
              </a:spcBef>
              <a:spcAft>
                <a:spcPts val="1138"/>
              </a:spcAft>
              <a:buClrTx/>
              <a:buFontTx/>
              <a:buNone/>
            </a:pPr>
            <a:r>
              <a:rPr lang="fr-FR" altLang="fr-FR" sz="2000" dirty="0"/>
              <a:t>Intégrer les contraintes techniques, économiques et environnementales dans la réalisation des produits. Prendre en compte le triptyque « Matière – Energie – Information » dans une démarche d’</a:t>
            </a:r>
            <a:r>
              <a:rPr lang="fr-FR" altLang="fr-FR" sz="2000" dirty="0" err="1"/>
              <a:t>éco-conception</a:t>
            </a:r>
            <a:r>
              <a:rPr lang="fr-FR" altLang="fr-FR" sz="2000" dirty="0"/>
              <a:t>.</a:t>
            </a:r>
          </a:p>
          <a:p>
            <a:pPr lvl="1" indent="0">
              <a:lnSpc>
                <a:spcPct val="93000"/>
              </a:lnSpc>
              <a:spcBef>
                <a:spcPct val="0"/>
              </a:spcBef>
              <a:spcAft>
                <a:spcPts val="1138"/>
              </a:spcAft>
              <a:buClrTx/>
              <a:buFontTx/>
              <a:buNone/>
            </a:pPr>
            <a:endParaRPr lang="fr-FR" altLang="fr-FR" sz="2000" dirty="0"/>
          </a:p>
          <a:p>
            <a:pPr>
              <a:buFont typeface="Times New Roman" panose="02020603050405020304" pitchFamily="18" charset="0"/>
              <a:buChar char="•"/>
            </a:pPr>
            <a:r>
              <a:rPr lang="fr-FR" altLang="fr-FR" sz="2000" b="1" u="sng" dirty="0">
                <a:solidFill>
                  <a:srgbClr val="28639B"/>
                </a:solidFill>
              </a:rPr>
              <a:t>Physique-Chimie et Mathématiques (6h) :</a:t>
            </a:r>
          </a:p>
          <a:p>
            <a:pPr lvl="1" indent="0">
              <a:lnSpc>
                <a:spcPct val="93000"/>
              </a:lnSpc>
              <a:spcBef>
                <a:spcPct val="0"/>
              </a:spcBef>
              <a:spcAft>
                <a:spcPts val="1138"/>
              </a:spcAft>
              <a:buClrTx/>
              <a:buFontTx/>
              <a:buNone/>
            </a:pPr>
            <a:r>
              <a:rPr lang="fr-FR" altLang="fr-FR" sz="2000" dirty="0"/>
              <a:t>Donner aux élèves une formation scientifique solide les préparant à la poursuite d’études.</a:t>
            </a:r>
          </a:p>
        </p:txBody>
      </p:sp>
    </p:spTree>
    <p:extLst>
      <p:ext uri="{BB962C8B-B14F-4D97-AF65-F5344CB8AC3E}">
        <p14:creationId xmlns:p14="http://schemas.microsoft.com/office/powerpoint/2010/main" val="228485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Terminale STI2D</a:t>
            </a:r>
          </a:p>
          <a:p>
            <a:pPr algn="ctr" eaLnBrk="1">
              <a:lnSpc>
                <a:spcPct val="93000"/>
              </a:lnSpc>
              <a:buClrTx/>
              <a:buFontTx/>
              <a:buNone/>
            </a:pPr>
            <a:r>
              <a:rPr lang="fr-FR" sz="2800" b="1" dirty="0">
                <a:solidFill>
                  <a:schemeClr val="tx1"/>
                </a:solidFill>
                <a:latin typeface="Arial" panose="020B0604020202020204" pitchFamily="34" charset="0"/>
              </a:rPr>
              <a:t>Choix d’un enseignement spécifique</a:t>
            </a:r>
          </a:p>
        </p:txBody>
      </p:sp>
      <p:sp>
        <p:nvSpPr>
          <p:cNvPr id="7" name="Text Box 4"/>
          <p:cNvSpPr txBox="1">
            <a:spLocks noChangeArrowheads="1"/>
          </p:cNvSpPr>
          <p:nvPr/>
        </p:nvSpPr>
        <p:spPr bwMode="auto">
          <a:xfrm>
            <a:off x="592388" y="1565233"/>
            <a:ext cx="7959224" cy="5432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spcAft>
                <a:spcPts val="1425"/>
              </a:spcAft>
              <a:buClrTx/>
            </a:pPr>
            <a:r>
              <a:rPr lang="fr-FR" sz="2000" dirty="0">
                <a:solidFill>
                  <a:srgbClr val="000000"/>
                </a:solidFill>
                <a:latin typeface="Arial" panose="020B0604020202020204" pitchFamily="34" charset="0"/>
              </a:rPr>
              <a:t>La spécialité </a:t>
            </a:r>
            <a:r>
              <a:rPr lang="fr-FR" sz="2000" b="1" dirty="0">
                <a:solidFill>
                  <a:srgbClr val="00B0F0"/>
                </a:solidFill>
                <a:latin typeface="Arial" panose="020B0604020202020204" pitchFamily="34" charset="0"/>
              </a:rPr>
              <a:t>Physique-Chimie et Mathématiques </a:t>
            </a:r>
            <a:r>
              <a:rPr lang="fr-FR" sz="2000" dirty="0">
                <a:solidFill>
                  <a:srgbClr val="000000"/>
                </a:solidFill>
                <a:latin typeface="Arial" panose="020B0604020202020204" pitchFamily="34" charset="0"/>
              </a:rPr>
              <a:t>demeurent.</a:t>
            </a:r>
          </a:p>
          <a:p>
            <a:pPr eaLnBrk="1">
              <a:lnSpc>
                <a:spcPct val="93000"/>
              </a:lnSpc>
              <a:spcAft>
                <a:spcPts val="1425"/>
              </a:spcAft>
              <a:buClrTx/>
            </a:pPr>
            <a:endParaRPr lang="fr-FR" sz="2000" dirty="0">
              <a:solidFill>
                <a:srgbClr val="000000"/>
              </a:solidFill>
              <a:latin typeface="Arial" panose="020B0604020202020204" pitchFamily="34" charset="0"/>
            </a:endParaRPr>
          </a:p>
          <a:p>
            <a:pPr eaLnBrk="1">
              <a:lnSpc>
                <a:spcPct val="93000"/>
              </a:lnSpc>
              <a:spcAft>
                <a:spcPts val="1425"/>
              </a:spcAft>
              <a:buClrTx/>
            </a:pPr>
            <a:r>
              <a:rPr lang="fr-FR" sz="2000" dirty="0">
                <a:solidFill>
                  <a:srgbClr val="000000"/>
                </a:solidFill>
                <a:latin typeface="Arial" panose="020B0604020202020204" pitchFamily="34" charset="0"/>
              </a:rPr>
              <a:t>La </a:t>
            </a:r>
            <a:r>
              <a:rPr lang="fr-FR" sz="2000" dirty="0">
                <a:solidFill>
                  <a:schemeClr val="tx1"/>
                </a:solidFill>
                <a:latin typeface="Arial" panose="020B0604020202020204" pitchFamily="34" charset="0"/>
              </a:rPr>
              <a:t>spécialité</a:t>
            </a:r>
            <a:r>
              <a:rPr lang="fr-FR" sz="2000" b="1" dirty="0">
                <a:solidFill>
                  <a:srgbClr val="766F54"/>
                </a:solidFill>
                <a:latin typeface="Arial" panose="020B0604020202020204" pitchFamily="34" charset="0"/>
              </a:rPr>
              <a:t> </a:t>
            </a:r>
            <a:r>
              <a:rPr lang="fr-FR" sz="2000" b="1" dirty="0">
                <a:solidFill>
                  <a:srgbClr val="00B0F0"/>
                </a:solidFill>
                <a:latin typeface="Arial" panose="020B0604020202020204" pitchFamily="34" charset="0"/>
              </a:rPr>
              <a:t>Ingénierie, Innovation et Développement Durable</a:t>
            </a:r>
            <a:r>
              <a:rPr lang="fr-FR" sz="2000" b="1" dirty="0">
                <a:solidFill>
                  <a:srgbClr val="766F54"/>
                </a:solidFill>
                <a:latin typeface="Arial" panose="020B0604020202020204" pitchFamily="34" charset="0"/>
              </a:rPr>
              <a:t> </a:t>
            </a:r>
            <a:r>
              <a:rPr lang="fr-FR" sz="2000" dirty="0">
                <a:solidFill>
                  <a:srgbClr val="000000"/>
                </a:solidFill>
                <a:latin typeface="Arial" panose="020B0604020202020204" pitchFamily="34" charset="0"/>
              </a:rPr>
              <a:t>(</a:t>
            </a:r>
            <a:r>
              <a:rPr lang="fr-FR" sz="2000" dirty="0">
                <a:solidFill>
                  <a:srgbClr val="00B0F0"/>
                </a:solidFill>
                <a:latin typeface="Arial" panose="020B0604020202020204" pitchFamily="34" charset="0"/>
              </a:rPr>
              <a:t>2I2D</a:t>
            </a:r>
            <a:r>
              <a:rPr lang="fr-FR" sz="2000" dirty="0">
                <a:solidFill>
                  <a:srgbClr val="000000"/>
                </a:solidFill>
                <a:latin typeface="Arial" panose="020B0604020202020204" pitchFamily="34" charset="0"/>
              </a:rPr>
              <a:t>) comprend des connaissances communes et des connaissances propres à chacun des champs technologiques. </a:t>
            </a:r>
          </a:p>
          <a:p>
            <a:pPr eaLnBrk="1">
              <a:lnSpc>
                <a:spcPct val="93000"/>
              </a:lnSpc>
              <a:spcAft>
                <a:spcPts val="1425"/>
              </a:spcAft>
              <a:buClrTx/>
            </a:pPr>
            <a:r>
              <a:rPr lang="fr-FR" sz="2000" dirty="0">
                <a:solidFill>
                  <a:srgbClr val="000000"/>
                </a:solidFill>
                <a:latin typeface="Arial" panose="020B0604020202020204" pitchFamily="34" charset="0"/>
              </a:rPr>
              <a:t>L’élève devra choisir l’un de ces 4 champs (=enseignement spécifique) parmi</a:t>
            </a:r>
          </a:p>
          <a:p>
            <a:pPr marL="1085850" lvl="1" indent="-342900" eaLnBrk="1">
              <a:lnSpc>
                <a:spcPct val="93000"/>
              </a:lnSpc>
              <a:spcAft>
                <a:spcPts val="1425"/>
              </a:spcAft>
              <a:buClrTx/>
              <a:buFont typeface="Arial" panose="020B0604020202020204" pitchFamily="34" charset="0"/>
              <a:buChar char="•"/>
            </a:pPr>
            <a:r>
              <a:rPr lang="fr-FR" sz="2000" b="1" dirty="0">
                <a:solidFill>
                  <a:srgbClr val="000000"/>
                </a:solidFill>
                <a:latin typeface="Arial" panose="020B0604020202020204" pitchFamily="34" charset="0"/>
              </a:rPr>
              <a:t>Architecture et Construction</a:t>
            </a:r>
          </a:p>
          <a:p>
            <a:pPr marL="1085850" lvl="1" indent="-342900" eaLnBrk="1">
              <a:lnSpc>
                <a:spcPct val="93000"/>
              </a:lnSpc>
              <a:spcAft>
                <a:spcPts val="1425"/>
              </a:spcAft>
              <a:buClrTx/>
              <a:buFont typeface="Arial" panose="020B0604020202020204" pitchFamily="34" charset="0"/>
              <a:buChar char="•"/>
            </a:pPr>
            <a:r>
              <a:rPr lang="fr-FR" sz="2000" b="1" dirty="0">
                <a:solidFill>
                  <a:srgbClr val="000000"/>
                </a:solidFill>
                <a:latin typeface="Arial" panose="020B0604020202020204" pitchFamily="34" charset="0"/>
              </a:rPr>
              <a:t>Energie et Environnement</a:t>
            </a:r>
          </a:p>
          <a:p>
            <a:pPr marL="1085850" lvl="1" indent="-342900" eaLnBrk="1">
              <a:lnSpc>
                <a:spcPct val="93000"/>
              </a:lnSpc>
              <a:spcAft>
                <a:spcPts val="1425"/>
              </a:spcAft>
              <a:buClrTx/>
              <a:buFont typeface="Arial" panose="020B0604020202020204" pitchFamily="34" charset="0"/>
              <a:buChar char="•"/>
            </a:pPr>
            <a:r>
              <a:rPr lang="fr-FR" sz="2000" b="1" dirty="0">
                <a:solidFill>
                  <a:srgbClr val="000000"/>
                </a:solidFill>
                <a:latin typeface="Arial" panose="020B0604020202020204" pitchFamily="34" charset="0"/>
              </a:rPr>
              <a:t>Innovation Technologique et </a:t>
            </a:r>
            <a:r>
              <a:rPr lang="fr-FR" sz="2000" b="1" dirty="0" err="1">
                <a:solidFill>
                  <a:srgbClr val="000000"/>
                </a:solidFill>
                <a:latin typeface="Arial" panose="020B0604020202020204" pitchFamily="34" charset="0"/>
              </a:rPr>
              <a:t>Eco-conception</a:t>
            </a:r>
            <a:endParaRPr lang="fr-FR" sz="2000" b="1" dirty="0">
              <a:solidFill>
                <a:srgbClr val="000000"/>
              </a:solidFill>
              <a:latin typeface="Arial" panose="020B0604020202020204" pitchFamily="34" charset="0"/>
            </a:endParaRPr>
          </a:p>
          <a:p>
            <a:pPr marL="1085850" lvl="1" indent="-342900" eaLnBrk="1">
              <a:lnSpc>
                <a:spcPct val="93000"/>
              </a:lnSpc>
              <a:spcAft>
                <a:spcPts val="1425"/>
              </a:spcAft>
              <a:buClrTx/>
              <a:buFont typeface="Arial" panose="020B0604020202020204" pitchFamily="34" charset="0"/>
              <a:buChar char="•"/>
            </a:pPr>
            <a:r>
              <a:rPr lang="fr-FR" sz="2000" b="1" dirty="0">
                <a:solidFill>
                  <a:srgbClr val="000000"/>
                </a:solidFill>
                <a:latin typeface="Arial" panose="020B0604020202020204" pitchFamily="34" charset="0"/>
              </a:rPr>
              <a:t>Systèmes d’Information et Numérique</a:t>
            </a:r>
          </a:p>
        </p:txBody>
      </p:sp>
      <p:sp>
        <p:nvSpPr>
          <p:cNvPr id="5" name="ZoneTexte 4"/>
          <p:cNvSpPr txBox="1"/>
          <p:nvPr/>
        </p:nvSpPr>
        <p:spPr>
          <a:xfrm rot="1187980">
            <a:off x="7329712" y="5181134"/>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T.015</a:t>
            </a:r>
          </a:p>
        </p:txBody>
      </p:sp>
      <p:sp>
        <p:nvSpPr>
          <p:cNvPr id="8" name="ZoneTexte 7"/>
          <p:cNvSpPr txBox="1"/>
          <p:nvPr/>
        </p:nvSpPr>
        <p:spPr>
          <a:xfrm rot="1187980">
            <a:off x="5235301" y="4668491"/>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T.111</a:t>
            </a:r>
          </a:p>
        </p:txBody>
      </p:sp>
      <p:sp>
        <p:nvSpPr>
          <p:cNvPr id="9" name="ZoneTexte 8"/>
          <p:cNvSpPr txBox="1"/>
          <p:nvPr/>
        </p:nvSpPr>
        <p:spPr>
          <a:xfrm rot="1187980">
            <a:off x="5492169" y="4337399"/>
            <a:ext cx="1099981"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B092-B093</a:t>
            </a:r>
          </a:p>
        </p:txBody>
      </p:sp>
      <p:sp>
        <p:nvSpPr>
          <p:cNvPr id="10" name="ZoneTexte 9"/>
          <p:cNvSpPr txBox="1"/>
          <p:nvPr/>
        </p:nvSpPr>
        <p:spPr>
          <a:xfrm rot="1187980">
            <a:off x="6644427" y="5693777"/>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T.203</a:t>
            </a:r>
          </a:p>
        </p:txBody>
      </p:sp>
    </p:spTree>
    <p:extLst>
      <p:ext uri="{BB962C8B-B14F-4D97-AF65-F5344CB8AC3E}">
        <p14:creationId xmlns:p14="http://schemas.microsoft.com/office/powerpoint/2010/main" val="54231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Bac STI2D</a:t>
            </a:r>
          </a:p>
          <a:p>
            <a:pPr algn="ctr" eaLnBrk="1">
              <a:lnSpc>
                <a:spcPct val="93000"/>
              </a:lnSpc>
              <a:buClrTx/>
              <a:buFontTx/>
              <a:buNone/>
            </a:pPr>
            <a:endParaRPr lang="fr-FR" sz="2800" b="1" dirty="0">
              <a:solidFill>
                <a:srgbClr val="28639B"/>
              </a:solidFill>
              <a:latin typeface="Arial" panose="020B0604020202020204" pitchFamily="34" charset="0"/>
            </a:endParaRPr>
          </a:p>
          <a:p>
            <a:pPr algn="ctr" eaLnBrk="1">
              <a:lnSpc>
                <a:spcPct val="93000"/>
              </a:lnSpc>
              <a:buClrTx/>
              <a:buFontTx/>
              <a:buNone/>
            </a:pPr>
            <a:r>
              <a:rPr lang="fr-FR" sz="2800" b="1" dirty="0">
                <a:solidFill>
                  <a:srgbClr val="00B0F0"/>
                </a:solidFill>
                <a:latin typeface="Arial" panose="020B0604020202020204" pitchFamily="34" charset="0"/>
              </a:rPr>
              <a:t>Architecture et Construction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277"/>
          <a:stretch>
            <a:fillRect/>
          </a:stretch>
        </p:blipFill>
        <p:spPr bwMode="auto">
          <a:xfrm>
            <a:off x="5644743" y="1643558"/>
            <a:ext cx="2357437" cy="2519362"/>
          </a:xfrm>
          <a:prstGeom prst="rect">
            <a:avLst/>
          </a:prstGeom>
          <a:noFill/>
          <a:ln>
            <a:noFill/>
          </a:ln>
          <a:effectLst/>
          <a:extLst>
            <a:ext uri="{909E8E84-426E-40DD-AFC4-6F175D3DCCD1}">
              <a14:hiddenFill xmlns:a14="http://schemas.microsoft.com/office/drawing/2010/main">
                <a:blipFill dpi="0" rotWithShape="0">
                  <a:blip/>
                  <a:srcRect b="627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3"/>
          <p:cNvSpPr txBox="1">
            <a:spLocks noChangeArrowheads="1"/>
          </p:cNvSpPr>
          <p:nvPr/>
        </p:nvSpPr>
        <p:spPr bwMode="auto">
          <a:xfrm>
            <a:off x="685007" y="2184238"/>
            <a:ext cx="4571590" cy="2489523"/>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6300">
                <a:solidFill>
                  <a:srgbClr val="000000"/>
                </a:solidFill>
                <a:latin typeface="Arial" panose="020B0604020202020204" pitchFamily="34" charset="0"/>
                <a:ea typeface="Microsoft YaHei" panose="020B0503020204020204" pitchFamily="34" charset="-122"/>
              </a:defRPr>
            </a:lvl4pPr>
            <a:lvl5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9pPr>
          </a:lstStyle>
          <a:p>
            <a:pPr eaLnBrk="1">
              <a:spcAft>
                <a:spcPct val="0"/>
              </a:spcAft>
              <a:buClrTx/>
              <a:buFontTx/>
              <a:buNone/>
            </a:pPr>
            <a:r>
              <a:rPr lang="fr-FR" altLang="fr-FR" sz="2600" dirty="0"/>
              <a:t>	</a:t>
            </a:r>
            <a:r>
              <a:rPr lang="fr-FR" altLang="fr-FR" sz="2000" dirty="0"/>
              <a:t>Dans l’enseignement spécifique architecture et construction, les élèves apprennent à concevoir et proposer un projet de construction. Ils recherchent les solutions techniques dans le respect de la réglementation, des contraintes économiques et environnementales.</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310" y="4582517"/>
            <a:ext cx="2879725" cy="1919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oneTexte 6"/>
          <p:cNvSpPr txBox="1"/>
          <p:nvPr/>
        </p:nvSpPr>
        <p:spPr>
          <a:xfrm rot="1187980">
            <a:off x="1136668" y="1510923"/>
            <a:ext cx="1099981"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B092-B093</a:t>
            </a:r>
          </a:p>
        </p:txBody>
      </p:sp>
    </p:spTree>
    <p:extLst>
      <p:ext uri="{BB962C8B-B14F-4D97-AF65-F5344CB8AC3E}">
        <p14:creationId xmlns:p14="http://schemas.microsoft.com/office/powerpoint/2010/main" val="109417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Bac STI2D</a:t>
            </a:r>
          </a:p>
          <a:p>
            <a:pPr algn="ctr" eaLnBrk="1">
              <a:lnSpc>
                <a:spcPct val="93000"/>
              </a:lnSpc>
              <a:buClrTx/>
              <a:buFontTx/>
              <a:buNone/>
            </a:pPr>
            <a:endParaRPr lang="fr-FR" sz="2800" b="1" dirty="0">
              <a:solidFill>
                <a:srgbClr val="28639B"/>
              </a:solidFill>
              <a:latin typeface="Arial" panose="020B0604020202020204" pitchFamily="34" charset="0"/>
            </a:endParaRPr>
          </a:p>
          <a:p>
            <a:pPr algn="ctr" eaLnBrk="1">
              <a:lnSpc>
                <a:spcPct val="93000"/>
              </a:lnSpc>
              <a:buClrTx/>
              <a:buFontTx/>
              <a:buNone/>
            </a:pPr>
            <a:r>
              <a:rPr lang="fr-FR" sz="2800" b="1" dirty="0">
                <a:solidFill>
                  <a:srgbClr val="00B0F0"/>
                </a:solidFill>
                <a:latin typeface="Arial" panose="020B0604020202020204" pitchFamily="34" charset="0"/>
              </a:rPr>
              <a:t>Energie et Environnement</a:t>
            </a:r>
          </a:p>
        </p:txBody>
      </p:sp>
      <p:sp>
        <p:nvSpPr>
          <p:cNvPr id="7" name="Text Box 2"/>
          <p:cNvSpPr txBox="1">
            <a:spLocks noChangeArrowheads="1"/>
          </p:cNvSpPr>
          <p:nvPr/>
        </p:nvSpPr>
        <p:spPr bwMode="auto">
          <a:xfrm>
            <a:off x="685007" y="1975732"/>
            <a:ext cx="4570549" cy="358945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6300">
                <a:solidFill>
                  <a:srgbClr val="000000"/>
                </a:solidFill>
                <a:latin typeface="Arial" panose="020B0604020202020204" pitchFamily="34" charset="0"/>
                <a:ea typeface="Microsoft YaHei" panose="020B0503020204020204" pitchFamily="34" charset="-122"/>
              </a:defRPr>
            </a:lvl4pPr>
            <a:lvl5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9pPr>
          </a:lstStyle>
          <a:p>
            <a:pPr eaLnBrk="1">
              <a:spcAft>
                <a:spcPct val="0"/>
              </a:spcAft>
              <a:buClrTx/>
              <a:buFontTx/>
              <a:buNone/>
            </a:pPr>
            <a:r>
              <a:rPr lang="fr-FR" altLang="fr-FR" sz="2400" dirty="0"/>
              <a:t>	</a:t>
            </a:r>
          </a:p>
          <a:p>
            <a:pPr eaLnBrk="1">
              <a:spcAft>
                <a:spcPct val="0"/>
              </a:spcAft>
              <a:buClrTx/>
              <a:buFontTx/>
              <a:buNone/>
            </a:pPr>
            <a:r>
              <a:rPr lang="fr-FR" altLang="fr-FR" sz="2000" dirty="0"/>
              <a:t>	L’enseignement spécifique énergies et environnement permet aux élèves de comprendre le concept d'efficacité énergétique et l'impact des systèmes de transport de l'énergie sur l'environnement. Ils étudient également la gestion, la distribution et l'utilisation de l'énergie. La problématique de l'optimisation de l'énergie est également abordée.</a:t>
            </a:r>
          </a:p>
          <a:p>
            <a:pPr eaLnBrk="1">
              <a:spcAft>
                <a:spcPct val="0"/>
              </a:spcAft>
              <a:buClrTx/>
              <a:buFontTx/>
              <a:buNone/>
            </a:pPr>
            <a:r>
              <a:rPr lang="fr-FR" altLang="fr-FR" sz="2000" dirty="0">
                <a:solidFill>
                  <a:srgbClr val="280099"/>
                </a:solidFill>
              </a:rPr>
              <a:t>	</a:t>
            </a:r>
          </a:p>
          <a:p>
            <a:pPr eaLnBrk="1">
              <a:spcAft>
                <a:spcPct val="0"/>
              </a:spcAft>
              <a:buClrTx/>
              <a:buFontTx/>
              <a:buNone/>
            </a:pPr>
            <a:endParaRPr lang="fr-FR" altLang="fr-FR" sz="2600" dirty="0"/>
          </a:p>
          <a:p>
            <a:pPr eaLnBrk="1">
              <a:spcAft>
                <a:spcPct val="0"/>
              </a:spcAft>
              <a:buClrTx/>
              <a:buFontTx/>
              <a:buNone/>
            </a:pPr>
            <a:endParaRPr lang="fr-FR" altLang="fr-FR" sz="26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935" y="4559527"/>
            <a:ext cx="2952750" cy="1944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l="768" t="1587" r="1587" b="1587"/>
          <a:stretch>
            <a:fillRect/>
          </a:stretch>
        </p:blipFill>
        <p:spPr bwMode="auto">
          <a:xfrm>
            <a:off x="5883910" y="1828800"/>
            <a:ext cx="2390775" cy="2282711"/>
          </a:xfrm>
          <a:prstGeom prst="rect">
            <a:avLst/>
          </a:prstGeom>
          <a:noFill/>
          <a:ln>
            <a:noFill/>
          </a:ln>
          <a:effectLst/>
          <a:extLst>
            <a:ext uri="{909E8E84-426E-40DD-AFC4-6F175D3DCCD1}">
              <a14:hiddenFill xmlns:a14="http://schemas.microsoft.com/office/drawing/2010/main">
                <a:blipFill dpi="0" rotWithShape="0">
                  <a:blip/>
                  <a:srcRect l="768" t="1587" r="1587" b="158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ZoneTexte 7"/>
          <p:cNvSpPr txBox="1"/>
          <p:nvPr/>
        </p:nvSpPr>
        <p:spPr>
          <a:xfrm rot="1187980">
            <a:off x="1551575" y="1068136"/>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T.111</a:t>
            </a:r>
          </a:p>
        </p:txBody>
      </p:sp>
    </p:spTree>
    <p:extLst>
      <p:ext uri="{BB962C8B-B14F-4D97-AF65-F5344CB8AC3E}">
        <p14:creationId xmlns:p14="http://schemas.microsoft.com/office/powerpoint/2010/main" val="229257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Bac STI2D</a:t>
            </a:r>
          </a:p>
          <a:p>
            <a:pPr algn="ctr" eaLnBrk="1">
              <a:lnSpc>
                <a:spcPct val="93000"/>
              </a:lnSpc>
              <a:buClrTx/>
              <a:buFontTx/>
              <a:buNone/>
            </a:pPr>
            <a:endParaRPr lang="fr-FR" sz="2800" b="1" dirty="0">
              <a:solidFill>
                <a:srgbClr val="28639B"/>
              </a:solidFill>
              <a:latin typeface="Arial" panose="020B0604020202020204" pitchFamily="34" charset="0"/>
            </a:endParaRPr>
          </a:p>
          <a:p>
            <a:pPr algn="ctr" eaLnBrk="1">
              <a:lnSpc>
                <a:spcPct val="93000"/>
              </a:lnSpc>
              <a:buClrTx/>
              <a:buFontTx/>
              <a:buNone/>
            </a:pPr>
            <a:r>
              <a:rPr lang="fr-FR" sz="2800" b="1" dirty="0">
                <a:solidFill>
                  <a:srgbClr val="00B0F0"/>
                </a:solidFill>
                <a:latin typeface="Arial" panose="020B0604020202020204" pitchFamily="34" charset="0"/>
              </a:rPr>
              <a:t>Innovation Technologique et </a:t>
            </a:r>
            <a:r>
              <a:rPr lang="fr-FR" sz="2800" b="1" dirty="0" err="1">
                <a:solidFill>
                  <a:srgbClr val="00B0F0"/>
                </a:solidFill>
                <a:latin typeface="Arial" panose="020B0604020202020204" pitchFamily="34" charset="0"/>
              </a:rPr>
              <a:t>Eco-Conception</a:t>
            </a:r>
            <a:endParaRPr lang="fr-FR" sz="2800" b="1" dirty="0">
              <a:solidFill>
                <a:srgbClr val="00B0F0"/>
              </a:solidFill>
              <a:latin typeface="Arial" panose="020B0604020202020204" pitchFamily="34" charset="0"/>
            </a:endParaRPr>
          </a:p>
        </p:txBody>
      </p:sp>
      <p:sp>
        <p:nvSpPr>
          <p:cNvPr id="4" name="Text Box 2"/>
          <p:cNvSpPr txBox="1">
            <a:spLocks noChangeArrowheads="1"/>
          </p:cNvSpPr>
          <p:nvPr/>
        </p:nvSpPr>
        <p:spPr bwMode="auto">
          <a:xfrm>
            <a:off x="792163" y="2163876"/>
            <a:ext cx="4415563" cy="324026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6300">
                <a:solidFill>
                  <a:srgbClr val="000000"/>
                </a:solidFill>
                <a:latin typeface="Arial" panose="020B0604020202020204" pitchFamily="34" charset="0"/>
                <a:ea typeface="Microsoft YaHei" panose="020B0503020204020204" pitchFamily="34" charset="-122"/>
              </a:defRPr>
            </a:lvl4pPr>
            <a:lvl5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9pPr>
          </a:lstStyle>
          <a:p>
            <a:pPr eaLnBrk="1">
              <a:spcAft>
                <a:spcPct val="0"/>
              </a:spcAft>
              <a:buClrTx/>
              <a:buFontTx/>
              <a:buNone/>
            </a:pPr>
            <a:r>
              <a:rPr lang="fr-FR" altLang="fr-FR" sz="2400" dirty="0"/>
              <a:t>	</a:t>
            </a:r>
            <a:r>
              <a:rPr lang="fr-FR" altLang="fr-FR" sz="2000" dirty="0"/>
              <a:t>La conception de produit est au cœur des enseignements de l’enseignement spécifique ITEC.</a:t>
            </a:r>
          </a:p>
          <a:p>
            <a:pPr eaLnBrk="1">
              <a:spcAft>
                <a:spcPct val="0"/>
              </a:spcAft>
              <a:buClrTx/>
              <a:buFontTx/>
              <a:buNone/>
            </a:pPr>
            <a:endParaRPr lang="fr-FR" altLang="fr-FR" sz="2000" dirty="0"/>
          </a:p>
          <a:p>
            <a:pPr eaLnBrk="1">
              <a:spcAft>
                <a:spcPct val="0"/>
              </a:spcAft>
              <a:buClrTx/>
              <a:buFontTx/>
              <a:buNone/>
            </a:pPr>
            <a:r>
              <a:rPr lang="fr-FR" altLang="fr-FR" sz="2000" dirty="0"/>
              <a:t>	Les activités portent sur l'analyse et la conception de produits dans le respect d'une démarche de développement durable. Les élèves expérimentent la création de produits ergonomiques</a:t>
            </a:r>
            <a:r>
              <a:rPr lang="fr-FR" altLang="fr-FR" sz="2600" dirty="0"/>
              <a: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399" y="4684123"/>
            <a:ext cx="22066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010" y="1691572"/>
            <a:ext cx="17430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24887" t="3525" r="11029" b="8813"/>
          <a:stretch>
            <a:fillRect/>
          </a:stretch>
        </p:blipFill>
        <p:spPr bwMode="auto">
          <a:xfrm>
            <a:off x="5359718" y="2883898"/>
            <a:ext cx="1511300" cy="1800225"/>
          </a:xfrm>
          <a:prstGeom prst="rect">
            <a:avLst/>
          </a:prstGeom>
          <a:noFill/>
          <a:ln>
            <a:noFill/>
          </a:ln>
          <a:effectLst/>
          <a:extLst>
            <a:ext uri="{909E8E84-426E-40DD-AFC4-6F175D3DCCD1}">
              <a14:hiddenFill xmlns:a14="http://schemas.microsoft.com/office/drawing/2010/main">
                <a:blipFill dpi="0" rotWithShape="0">
                  <a:blip/>
                  <a:srcRect l="24887" t="3525" r="11029" b="881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ZoneTexte 8"/>
          <p:cNvSpPr txBox="1"/>
          <p:nvPr/>
        </p:nvSpPr>
        <p:spPr>
          <a:xfrm rot="1187980">
            <a:off x="1149717" y="1643721"/>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T.015</a:t>
            </a:r>
          </a:p>
        </p:txBody>
      </p:sp>
    </p:spTree>
    <p:extLst>
      <p:ext uri="{BB962C8B-B14F-4D97-AF65-F5344CB8AC3E}">
        <p14:creationId xmlns:p14="http://schemas.microsoft.com/office/powerpoint/2010/main" val="157718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0" y="0"/>
            <a:ext cx="914400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Bac STI2D</a:t>
            </a:r>
          </a:p>
          <a:p>
            <a:pPr algn="ctr" eaLnBrk="1">
              <a:lnSpc>
                <a:spcPct val="93000"/>
              </a:lnSpc>
              <a:buClrTx/>
              <a:buFontTx/>
              <a:buNone/>
            </a:pPr>
            <a:endParaRPr lang="fr-FR" sz="2800" b="1" dirty="0">
              <a:solidFill>
                <a:srgbClr val="28639B"/>
              </a:solidFill>
              <a:latin typeface="Arial" panose="020B0604020202020204" pitchFamily="34" charset="0"/>
            </a:endParaRPr>
          </a:p>
          <a:p>
            <a:pPr algn="ctr" eaLnBrk="1">
              <a:lnSpc>
                <a:spcPct val="93000"/>
              </a:lnSpc>
              <a:buClrTx/>
              <a:buFontTx/>
              <a:buNone/>
            </a:pPr>
            <a:r>
              <a:rPr lang="fr-FR" sz="2800" b="1" dirty="0">
                <a:solidFill>
                  <a:srgbClr val="00B0F0"/>
                </a:solidFill>
                <a:latin typeface="Arial" panose="020B0604020202020204" pitchFamily="34" charset="0"/>
              </a:rPr>
              <a:t>Systèmes d’Information et Numérique</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7519"/>
            <a:ext cx="3305175" cy="2268537"/>
          </a:xfrm>
          <a:prstGeom prst="rect">
            <a:avLst/>
          </a:prstGeom>
          <a:solidFill>
            <a:srgbClr val="CCCC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l="18781" t="24292" r="17125" b="18759"/>
          <a:stretch>
            <a:fillRect/>
          </a:stretch>
        </p:blipFill>
        <p:spPr bwMode="auto">
          <a:xfrm>
            <a:off x="4572000" y="1634445"/>
            <a:ext cx="2700474" cy="2190112"/>
          </a:xfrm>
          <a:prstGeom prst="rect">
            <a:avLst/>
          </a:prstGeom>
          <a:solidFill>
            <a:srgbClr val="99999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oneTexte 6"/>
          <p:cNvSpPr txBox="1"/>
          <p:nvPr/>
        </p:nvSpPr>
        <p:spPr>
          <a:xfrm rot="1187980">
            <a:off x="717669" y="1480556"/>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T.203</a:t>
            </a:r>
          </a:p>
        </p:txBody>
      </p:sp>
      <p:sp>
        <p:nvSpPr>
          <p:cNvPr id="8" name="Text Box 2"/>
          <p:cNvSpPr txBox="1">
            <a:spLocks noChangeArrowheads="1"/>
          </p:cNvSpPr>
          <p:nvPr/>
        </p:nvSpPr>
        <p:spPr bwMode="auto">
          <a:xfrm>
            <a:off x="252959" y="2436903"/>
            <a:ext cx="4467813" cy="3929153"/>
          </a:xfrm>
          <a:prstGeom prst="rect">
            <a:avLst/>
          </a:prstGeom>
          <a:noFill/>
          <a:ln>
            <a:noFill/>
          </a:ln>
          <a:effectLst/>
          <a:extLst/>
        </p:spPr>
        <p:txBody>
          <a:bodyPr lIns="90000" tIns="6624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6300">
                <a:solidFill>
                  <a:srgbClr val="000000"/>
                </a:solidFill>
                <a:latin typeface="Arial" panose="020B0604020202020204" pitchFamily="34" charset="0"/>
                <a:ea typeface="Microsoft YaHei" panose="020B0503020204020204" pitchFamily="34" charset="-122"/>
              </a:defRPr>
            </a:lvl4pPr>
            <a:lvl5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8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defRPr sz="3200">
                <a:solidFill>
                  <a:srgbClr val="000000"/>
                </a:solidFill>
                <a:latin typeface="Calibri" panose="020F0502020204030204" pitchFamily="34" charset="0"/>
                <a:ea typeface="Microsoft YaHei" panose="020B0503020204020204" pitchFamily="34" charset="-122"/>
              </a:defRPr>
            </a:lvl9pPr>
          </a:lstStyle>
          <a:p>
            <a:pPr>
              <a:spcAft>
                <a:spcPct val="0"/>
              </a:spcAft>
              <a:buClrTx/>
            </a:pPr>
            <a:r>
              <a:rPr lang="fr-FR" altLang="fr-FR" sz="2000" dirty="0"/>
              <a:t>	Expérimentation et analyse de la chaîne d’acquisition, de traitement et de transport de l’information de systèmes communicants en réseau.</a:t>
            </a:r>
          </a:p>
          <a:p>
            <a:pPr>
              <a:spcAft>
                <a:spcPct val="0"/>
              </a:spcAft>
              <a:buClrTx/>
            </a:pPr>
            <a:endParaRPr lang="fr-FR" altLang="fr-FR" sz="2000" dirty="0"/>
          </a:p>
          <a:p>
            <a:pPr>
              <a:spcAft>
                <a:spcPct val="0"/>
              </a:spcAft>
              <a:buClrTx/>
            </a:pPr>
            <a:r>
              <a:rPr lang="fr-FR" altLang="fr-FR" sz="2000" dirty="0"/>
              <a:t>	</a:t>
            </a:r>
          </a:p>
          <a:p>
            <a:pPr>
              <a:spcAft>
                <a:spcPct val="0"/>
              </a:spcAft>
              <a:buClrTx/>
            </a:pPr>
            <a:r>
              <a:rPr lang="fr-FR" altLang="fr-FR" sz="2000" dirty="0"/>
              <a:t>	Dans les secteurs d’activités comme l’aéronautique, l’espace, l’automobile, les télécommunications, la santé, la domotique ou encore la sécurité.</a:t>
            </a:r>
          </a:p>
        </p:txBody>
      </p:sp>
    </p:spTree>
    <p:extLst>
      <p:ext uri="{BB962C8B-B14F-4D97-AF65-F5344CB8AC3E}">
        <p14:creationId xmlns:p14="http://schemas.microsoft.com/office/powerpoint/2010/main" val="125199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7" name="AutoShape 2"/>
          <p:cNvSpPr>
            <a:spLocks noChangeArrowheads="1"/>
          </p:cNvSpPr>
          <p:nvPr/>
        </p:nvSpPr>
        <p:spPr bwMode="auto">
          <a:xfrm>
            <a:off x="1117055" y="85988"/>
            <a:ext cx="3602992" cy="92851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nSpc>
                <a:spcPct val="93000"/>
              </a:lnSpc>
              <a:spcBef>
                <a:spcPct val="0"/>
              </a:spcBef>
              <a:buClrTx/>
              <a:buFontTx/>
              <a:buNone/>
            </a:pPr>
            <a:r>
              <a:rPr lang="fr-FR" sz="2800" b="1" dirty="0">
                <a:solidFill>
                  <a:srgbClr val="28639B"/>
                </a:solidFill>
              </a:rPr>
              <a:t>Lycée Eugène Livet Nantes</a:t>
            </a:r>
          </a:p>
        </p:txBody>
      </p:sp>
      <p:pic>
        <p:nvPicPr>
          <p:cNvPr id="4" name="Image 3"/>
          <p:cNvPicPr>
            <a:picLocks noChangeAspect="1"/>
          </p:cNvPicPr>
          <p:nvPr/>
        </p:nvPicPr>
        <p:blipFill>
          <a:blip r:embed="rId3"/>
          <a:stretch>
            <a:fillRect/>
          </a:stretch>
        </p:blipFill>
        <p:spPr>
          <a:xfrm>
            <a:off x="5166920" y="1251451"/>
            <a:ext cx="3816435" cy="4355097"/>
          </a:xfrm>
          <a:prstGeom prst="rect">
            <a:avLst/>
          </a:prstGeom>
        </p:spPr>
      </p:pic>
      <p:sp>
        <p:nvSpPr>
          <p:cNvPr id="5" name="ZoneTexte 4"/>
          <p:cNvSpPr txBox="1"/>
          <p:nvPr/>
        </p:nvSpPr>
        <p:spPr>
          <a:xfrm>
            <a:off x="270376" y="1317396"/>
            <a:ext cx="4896544" cy="4801314"/>
          </a:xfrm>
          <a:prstGeom prst="rect">
            <a:avLst/>
          </a:prstGeom>
          <a:noFill/>
        </p:spPr>
        <p:txBody>
          <a:bodyPr wrap="square" rtlCol="0">
            <a:spAutoFit/>
          </a:bodyPr>
          <a:lstStyle/>
          <a:p>
            <a:r>
              <a:rPr lang="fr-FR" sz="2400" dirty="0">
                <a:solidFill>
                  <a:schemeClr val="tx1"/>
                </a:solidFill>
                <a:latin typeface="Arial" panose="020B0604020202020204" pitchFamily="34" charset="0"/>
                <a:cs typeface="Arial" panose="020B0604020202020204" pitchFamily="34" charset="0"/>
              </a:rPr>
              <a:t>Eugène Livet, 1820-1913</a:t>
            </a:r>
          </a:p>
          <a:p>
            <a:endParaRPr lang="fr-FR" sz="2400" dirty="0">
              <a:solidFill>
                <a:schemeClr val="tx1"/>
              </a:solidFill>
              <a:latin typeface="Arial" panose="020B0604020202020204" pitchFamily="34" charset="0"/>
              <a:cs typeface="Arial" panose="020B0604020202020204" pitchFamily="34" charset="0"/>
            </a:endParaRPr>
          </a:p>
          <a:p>
            <a:r>
              <a:rPr lang="fr-FR" sz="2400" dirty="0">
                <a:solidFill>
                  <a:schemeClr val="tx1"/>
                </a:solidFill>
                <a:latin typeface="Arial" panose="020B0604020202020204" pitchFamily="34" charset="0"/>
                <a:cs typeface="Arial" panose="020B0604020202020204" pitchFamily="34" charset="0"/>
              </a:rPr>
              <a:t>Instituteur, un des pionniers  de l’enseignement technique en France qui imagine un type de formation innovant et ambitieux.</a:t>
            </a:r>
          </a:p>
          <a:p>
            <a:endParaRPr lang="fr-FR" sz="2400" dirty="0">
              <a:solidFill>
                <a:schemeClr val="tx1"/>
              </a:solidFill>
              <a:latin typeface="Arial" panose="020B0604020202020204" pitchFamily="34" charset="0"/>
              <a:cs typeface="Arial" panose="020B0604020202020204" pitchFamily="34" charset="0"/>
            </a:endParaRPr>
          </a:p>
          <a:p>
            <a:r>
              <a:rPr lang="fr-FR" sz="2400" dirty="0">
                <a:solidFill>
                  <a:schemeClr val="tx1"/>
                </a:solidFill>
                <a:latin typeface="Arial" panose="020B0604020202020204" pitchFamily="34" charset="0"/>
                <a:cs typeface="Arial" panose="020B0604020202020204" pitchFamily="34" charset="0"/>
              </a:rPr>
              <a:t>«</a:t>
            </a:r>
            <a:r>
              <a:rPr lang="fr-FR" sz="2400" i="1" dirty="0">
                <a:solidFill>
                  <a:schemeClr val="tx1"/>
                </a:solidFill>
                <a:latin typeface="Arial" panose="020B0604020202020204" pitchFamily="34" charset="0"/>
                <a:cs typeface="Arial" panose="020B0604020202020204" pitchFamily="34" charset="0"/>
              </a:rPr>
              <a:t> Cultiver l'esprit seulement n'est point suffisant : si l'esprit s'éclaire, s'ennoblit, le corps s'étiole ; si le corps seul agit, l'esprit s'engourdit, s'obscurcit</a:t>
            </a:r>
            <a:r>
              <a:rPr lang="fr-FR" sz="2400" dirty="0">
                <a:solidFill>
                  <a:schemeClr val="tx1"/>
                </a:solidFill>
                <a:latin typeface="Arial" panose="020B0604020202020204" pitchFamily="34" charset="0"/>
                <a:cs typeface="Arial" panose="020B0604020202020204" pitchFamily="34" charset="0"/>
              </a:rPr>
              <a:t> »</a:t>
            </a:r>
          </a:p>
          <a:p>
            <a:endParaRPr lang="fr-FR" dirty="0">
              <a:solidFill>
                <a:schemeClr val="tx1"/>
              </a:solidFill>
              <a:latin typeface="Arial" panose="020B0604020202020204" pitchFamily="34" charset="0"/>
              <a:cs typeface="Arial" panose="020B0604020202020204" pitchFamily="34" charset="0"/>
            </a:endParaRPr>
          </a:p>
        </p:txBody>
      </p:sp>
      <p:sp>
        <p:nvSpPr>
          <p:cNvPr id="8" name="AutoShape 2"/>
          <p:cNvSpPr>
            <a:spLocks noChangeArrowheads="1"/>
          </p:cNvSpPr>
          <p:nvPr/>
        </p:nvSpPr>
        <p:spPr bwMode="auto">
          <a:xfrm>
            <a:off x="4972593" y="751794"/>
            <a:ext cx="2508069" cy="42781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gn="r">
              <a:lnSpc>
                <a:spcPct val="93000"/>
              </a:lnSpc>
              <a:spcBef>
                <a:spcPct val="0"/>
              </a:spcBef>
              <a:buClrTx/>
              <a:buFontTx/>
              <a:buNone/>
            </a:pPr>
            <a:r>
              <a:rPr lang="fr-FR" sz="2800" b="1" dirty="0">
                <a:solidFill>
                  <a:srgbClr val="28639B"/>
                </a:solidFill>
              </a:rPr>
              <a:t>Un homme…</a:t>
            </a:r>
          </a:p>
        </p:txBody>
      </p:sp>
    </p:spTree>
    <p:extLst>
      <p:ext uri="{BB962C8B-B14F-4D97-AF65-F5344CB8AC3E}">
        <p14:creationId xmlns:p14="http://schemas.microsoft.com/office/powerpoint/2010/main" val="367725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1553209" y="0"/>
            <a:ext cx="6429375" cy="123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L’orientation de seconde en 1</a:t>
            </a:r>
            <a:r>
              <a:rPr lang="fr-FR" sz="4000" b="1" baseline="30000" dirty="0">
                <a:solidFill>
                  <a:srgbClr val="28639B"/>
                </a:solidFill>
                <a:latin typeface="Arial" panose="020B0604020202020204" pitchFamily="34" charset="0"/>
              </a:rPr>
              <a:t>ère</a:t>
            </a:r>
            <a:r>
              <a:rPr lang="fr-FR" sz="4000" b="1" dirty="0">
                <a:solidFill>
                  <a:srgbClr val="28639B"/>
                </a:solidFill>
                <a:latin typeface="Arial" panose="020B0604020202020204" pitchFamily="34" charset="0"/>
              </a:rPr>
              <a:t> générale</a:t>
            </a:r>
          </a:p>
        </p:txBody>
      </p:sp>
      <p:sp>
        <p:nvSpPr>
          <p:cNvPr id="7" name="Text Box 4"/>
          <p:cNvSpPr txBox="1">
            <a:spLocks noChangeArrowheads="1"/>
          </p:cNvSpPr>
          <p:nvPr/>
        </p:nvSpPr>
        <p:spPr bwMode="auto">
          <a:xfrm>
            <a:off x="963681" y="1382354"/>
            <a:ext cx="7018903" cy="5285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 A la fin du 1</a:t>
            </a:r>
            <a:r>
              <a:rPr lang="fr-FR" sz="2000" baseline="30000" dirty="0">
                <a:solidFill>
                  <a:schemeClr val="tx1"/>
                </a:solidFill>
                <a:latin typeface="Arial" panose="020B0604020202020204" pitchFamily="34" charset="0"/>
              </a:rPr>
              <a:t>er</a:t>
            </a:r>
            <a:r>
              <a:rPr lang="fr-FR" sz="2000" dirty="0">
                <a:solidFill>
                  <a:schemeClr val="tx1"/>
                </a:solidFill>
                <a:latin typeface="Arial" panose="020B0604020202020204" pitchFamily="34" charset="0"/>
              </a:rPr>
              <a:t> semestre, chaque élève indique les </a:t>
            </a:r>
            <a:r>
              <a:rPr lang="fr-FR" sz="2000" b="1" dirty="0">
                <a:solidFill>
                  <a:schemeClr val="tx1"/>
                </a:solidFill>
                <a:latin typeface="Arial" panose="020B0604020202020204" pitchFamily="34" charset="0"/>
              </a:rPr>
              <a:t>enseignements de spécialité </a:t>
            </a:r>
            <a:r>
              <a:rPr lang="fr-FR" sz="2000" dirty="0">
                <a:solidFill>
                  <a:schemeClr val="tx1"/>
                </a:solidFill>
                <a:latin typeface="Arial" panose="020B0604020202020204" pitchFamily="34" charset="0"/>
              </a:rPr>
              <a:t>proposés dans l’établissement et susceptibles de l’intéresser.</a:t>
            </a:r>
          </a:p>
          <a:p>
            <a:pPr marL="182563" indent="-182563">
              <a:lnSpc>
                <a:spcPct val="93000"/>
              </a:lnSpc>
              <a:buFont typeface="Arial" panose="020B0604020202020204" pitchFamily="34" charset="0"/>
              <a:buChar char="•"/>
              <a:defRPr/>
            </a:pPr>
            <a:r>
              <a:rPr lang="fr-FR" sz="2000" dirty="0">
                <a:solidFill>
                  <a:srgbClr val="00B0F0"/>
                </a:solidFill>
                <a:latin typeface="Arial" panose="020B0604020202020204" pitchFamily="34" charset="0"/>
              </a:rPr>
              <a:t>Un élève du lycée qui choisit une </a:t>
            </a:r>
            <a:r>
              <a:rPr lang="fr-FR" sz="2000" b="1" dirty="0">
                <a:solidFill>
                  <a:srgbClr val="00B0F0"/>
                </a:solidFill>
                <a:latin typeface="Arial" panose="020B0604020202020204" pitchFamily="34" charset="0"/>
              </a:rPr>
              <a:t>spécialité non proposée </a:t>
            </a:r>
            <a:r>
              <a:rPr lang="fr-FR" sz="2000" dirty="0">
                <a:solidFill>
                  <a:srgbClr val="00B0F0"/>
                </a:solidFill>
                <a:latin typeface="Arial" panose="020B0604020202020204" pitchFamily="34" charset="0"/>
              </a:rPr>
              <a:t>à Livet devra changer d’établissement. Il n’est pas possible de suivre une spécialité à distance ni dans un autre établissement. </a:t>
            </a:r>
            <a:r>
              <a:rPr lang="fr-FR" sz="2000" dirty="0">
                <a:solidFill>
                  <a:schemeClr val="tx1"/>
                </a:solidFill>
                <a:latin typeface="Arial" panose="020B0604020202020204" pitchFamily="34" charset="0"/>
              </a:rPr>
              <a:t>Il est important d’en discuter avec le PP.</a:t>
            </a:r>
          </a:p>
          <a:p>
            <a:pPr>
              <a:lnSpc>
                <a:spcPct val="93000"/>
              </a:lnSpc>
              <a:defRPr/>
            </a:pPr>
            <a:endParaRPr lang="fr-FR" sz="2000" dirty="0">
              <a:solidFill>
                <a:schemeClr val="tx1"/>
              </a:solidFill>
              <a:latin typeface="Arial" panose="020B0604020202020204" pitchFamily="34" charset="0"/>
            </a:endParaRP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 Un élève extérieur peut postuler sur les spécialités rares (SI, NSI) sur places vacantes (commission en fin d’année)</a:t>
            </a:r>
          </a:p>
          <a:p>
            <a:pPr marL="182563" indent="-182563">
              <a:lnSpc>
                <a:spcPct val="93000"/>
              </a:lnSpc>
              <a:buFont typeface="Arial" panose="020B0604020202020204" pitchFamily="34" charset="0"/>
              <a:buChar char="•"/>
              <a:defRPr/>
            </a:pPr>
            <a:endParaRPr lang="fr-FR" sz="2000" dirty="0">
              <a:solidFill>
                <a:schemeClr val="tx1"/>
              </a:solidFill>
              <a:latin typeface="Arial" panose="020B0604020202020204" pitchFamily="34" charset="0"/>
            </a:endParaRP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Le conseil de classe émet des recommandations sur ces souhaits, en fonction du potentiel de l’élève. Ces pistes font l’objet d’échanges entre la famille, l’élève et l’équipe éducative pour aboutir, après avis du conseil de classe de fin d’année, au </a:t>
            </a:r>
            <a:r>
              <a:rPr lang="fr-FR" sz="2000" b="1" dirty="0">
                <a:solidFill>
                  <a:schemeClr val="tx1"/>
                </a:solidFill>
                <a:latin typeface="Arial" panose="020B0604020202020204" pitchFamily="34" charset="0"/>
              </a:rPr>
              <a:t>choix de 3 spécialités </a:t>
            </a:r>
            <a:r>
              <a:rPr lang="fr-FR" sz="2000" dirty="0">
                <a:solidFill>
                  <a:schemeClr val="tx1"/>
                </a:solidFill>
                <a:latin typeface="Arial" panose="020B0604020202020204" pitchFamily="34" charset="0"/>
              </a:rPr>
              <a:t>pour la classe de 1</a:t>
            </a:r>
            <a:r>
              <a:rPr lang="fr-FR" sz="2000" baseline="30000" dirty="0">
                <a:solidFill>
                  <a:schemeClr val="tx1"/>
                </a:solidFill>
                <a:latin typeface="Arial" panose="020B0604020202020204" pitchFamily="34" charset="0"/>
              </a:rPr>
              <a:t>ère</a:t>
            </a:r>
            <a:r>
              <a:rPr lang="fr-FR" sz="2000" dirty="0">
                <a:solidFill>
                  <a:schemeClr val="tx1"/>
                </a:solidFill>
                <a:latin typeface="Arial" panose="020B0604020202020204" pitchFamily="34" charset="0"/>
              </a:rPr>
              <a:t> générale.</a:t>
            </a:r>
          </a:p>
          <a:p>
            <a:pPr>
              <a:spcAft>
                <a:spcPct val="0"/>
              </a:spcAft>
              <a:buClrTx/>
              <a:buFontTx/>
              <a:buNone/>
            </a:pPr>
            <a:endParaRPr lang="fr-FR" sz="2000" dirty="0">
              <a:solidFill>
                <a:schemeClr val="tx1"/>
              </a:solidFill>
            </a:endParaRPr>
          </a:p>
        </p:txBody>
      </p:sp>
    </p:spTree>
    <p:extLst>
      <p:ext uri="{BB962C8B-B14F-4D97-AF65-F5344CB8AC3E}">
        <p14:creationId xmlns:p14="http://schemas.microsoft.com/office/powerpoint/2010/main" val="239164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1184365" y="0"/>
            <a:ext cx="6798219" cy="123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a:lnSpc>
                <a:spcPct val="93000"/>
              </a:lnSpc>
              <a:buClrTx/>
            </a:pPr>
            <a:r>
              <a:rPr lang="fr-FR" sz="4000" b="1" dirty="0">
                <a:solidFill>
                  <a:srgbClr val="28639B"/>
                </a:solidFill>
                <a:latin typeface="Arial" panose="020B0604020202020204" pitchFamily="34" charset="0"/>
              </a:rPr>
              <a:t>L’orientation de seconde</a:t>
            </a:r>
          </a:p>
          <a:p>
            <a:pPr algn="ctr" eaLnBrk="1">
              <a:lnSpc>
                <a:spcPct val="93000"/>
              </a:lnSpc>
              <a:buClrTx/>
              <a:buFontTx/>
              <a:buNone/>
            </a:pPr>
            <a:r>
              <a:rPr lang="fr-FR" sz="4000" b="1" dirty="0">
                <a:solidFill>
                  <a:srgbClr val="28639B"/>
                </a:solidFill>
                <a:latin typeface="Arial" panose="020B0604020202020204" pitchFamily="34" charset="0"/>
              </a:rPr>
              <a:t>en 1</a:t>
            </a:r>
            <a:r>
              <a:rPr lang="fr-FR" sz="4000" b="1" baseline="30000" dirty="0">
                <a:solidFill>
                  <a:srgbClr val="28639B"/>
                </a:solidFill>
                <a:latin typeface="Arial" panose="020B0604020202020204" pitchFamily="34" charset="0"/>
              </a:rPr>
              <a:t>ère</a:t>
            </a:r>
            <a:r>
              <a:rPr lang="fr-FR" sz="4000" b="1" dirty="0">
                <a:solidFill>
                  <a:srgbClr val="28639B"/>
                </a:solidFill>
                <a:latin typeface="Arial" panose="020B0604020202020204" pitchFamily="34" charset="0"/>
              </a:rPr>
              <a:t> technologique</a:t>
            </a:r>
          </a:p>
        </p:txBody>
      </p:sp>
      <p:sp>
        <p:nvSpPr>
          <p:cNvPr id="7" name="Text Box 4"/>
          <p:cNvSpPr txBox="1">
            <a:spLocks noChangeArrowheads="1"/>
          </p:cNvSpPr>
          <p:nvPr/>
        </p:nvSpPr>
        <p:spPr bwMode="auto">
          <a:xfrm>
            <a:off x="963681" y="1382354"/>
            <a:ext cx="7018903" cy="5096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 A la fin du 1</a:t>
            </a:r>
            <a:r>
              <a:rPr lang="fr-FR" sz="2000" baseline="30000" dirty="0">
                <a:solidFill>
                  <a:schemeClr val="tx1"/>
                </a:solidFill>
                <a:latin typeface="Arial" panose="020B0604020202020204" pitchFamily="34" charset="0"/>
              </a:rPr>
              <a:t>er</a:t>
            </a:r>
            <a:r>
              <a:rPr lang="fr-FR" sz="2000" dirty="0">
                <a:solidFill>
                  <a:schemeClr val="tx1"/>
                </a:solidFill>
                <a:latin typeface="Arial" panose="020B0604020202020204" pitchFamily="34" charset="0"/>
              </a:rPr>
              <a:t> semestre, chaque élève indique la ou les voies technologiques susceptibles de l’intéresser.</a:t>
            </a:r>
          </a:p>
          <a:p>
            <a:pPr>
              <a:lnSpc>
                <a:spcPct val="93000"/>
              </a:lnSpc>
              <a:defRPr/>
            </a:pPr>
            <a:endParaRPr lang="fr-FR" sz="2000" dirty="0">
              <a:solidFill>
                <a:schemeClr val="tx1"/>
              </a:solidFill>
              <a:latin typeface="Arial" panose="020B0604020202020204" pitchFamily="34" charset="0"/>
            </a:endParaRP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Un élève extérieur peut postuler en STI2D.</a:t>
            </a: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En STD2A, les places sont prioritairement réservées aux élèves ayant suivi l’option de seconde CCD.</a:t>
            </a:r>
          </a:p>
          <a:p>
            <a:pPr marL="182563" indent="-182563">
              <a:lnSpc>
                <a:spcPct val="93000"/>
              </a:lnSpc>
              <a:buFont typeface="Arial" panose="020B0604020202020204" pitchFamily="34" charset="0"/>
              <a:buChar char="•"/>
              <a:defRPr/>
            </a:pPr>
            <a:endParaRPr lang="fr-FR" sz="2000" dirty="0">
              <a:solidFill>
                <a:schemeClr val="tx1"/>
              </a:solidFill>
              <a:latin typeface="Arial" panose="020B0604020202020204" pitchFamily="34" charset="0"/>
            </a:endParaRP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Il est possible de demander le passage dans plusieurs voies différentes, générale et technologiques. Le conseil de classe de fin d’année se prononce alors sur chaque voie. Mais il faudra choisir lors de la demande d’affectation (voie et établissement)</a:t>
            </a:r>
          </a:p>
          <a:p>
            <a:pPr marL="182563" indent="-182563">
              <a:lnSpc>
                <a:spcPct val="93000"/>
              </a:lnSpc>
              <a:buFont typeface="Arial" panose="020B0604020202020204" pitchFamily="34" charset="0"/>
              <a:buChar char="•"/>
              <a:defRPr/>
            </a:pPr>
            <a:endParaRPr lang="fr-FR" sz="2000" dirty="0">
              <a:solidFill>
                <a:schemeClr val="tx1"/>
              </a:solidFill>
              <a:latin typeface="Arial" panose="020B0604020202020204" pitchFamily="34" charset="0"/>
            </a:endParaRP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L’affectation en série technologique est prononcée par le Rectorat (DSDEN), en fonction des résultats si les demandes sont trop nombreuses (ce qui n’est en général pas le cas en STI2D au lycée Livet)</a:t>
            </a:r>
          </a:p>
          <a:p>
            <a:pPr>
              <a:spcAft>
                <a:spcPct val="0"/>
              </a:spcAft>
              <a:buClrTx/>
              <a:buFontTx/>
              <a:buNone/>
            </a:pPr>
            <a:endParaRPr lang="fr-FR" sz="2000" dirty="0">
              <a:solidFill>
                <a:schemeClr val="tx1"/>
              </a:solidFill>
            </a:endParaRPr>
          </a:p>
        </p:txBody>
      </p:sp>
    </p:spTree>
    <p:extLst>
      <p:ext uri="{BB962C8B-B14F-4D97-AF65-F5344CB8AC3E}">
        <p14:creationId xmlns:p14="http://schemas.microsoft.com/office/powerpoint/2010/main" val="412022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3"/>
          <p:cNvSpPr txBox="1">
            <a:spLocks noChangeArrowheads="1"/>
          </p:cNvSpPr>
          <p:nvPr/>
        </p:nvSpPr>
        <p:spPr bwMode="auto">
          <a:xfrm>
            <a:off x="1619397" y="19050"/>
            <a:ext cx="5707470" cy="123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0640" rIns="90000" bIns="45000"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000" b="1" dirty="0">
                <a:solidFill>
                  <a:srgbClr val="28639B"/>
                </a:solidFill>
                <a:latin typeface="Arial" panose="020B0604020202020204" pitchFamily="34" charset="0"/>
              </a:rPr>
              <a:t>Ouverture européenne et internationale</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89600"/>
            <a:ext cx="28956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5265235"/>
            <a:ext cx="30607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4"/>
          <p:cNvSpPr txBox="1">
            <a:spLocks noChangeArrowheads="1"/>
          </p:cNvSpPr>
          <p:nvPr/>
        </p:nvSpPr>
        <p:spPr bwMode="auto">
          <a:xfrm>
            <a:off x="1117055" y="1735777"/>
            <a:ext cx="7018903" cy="3629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En </a:t>
            </a:r>
            <a:r>
              <a:rPr lang="fr-FR" sz="2000" b="1" dirty="0">
                <a:solidFill>
                  <a:schemeClr val="tx1"/>
                </a:solidFill>
                <a:latin typeface="Arial" panose="020B0604020202020204" pitchFamily="34" charset="0"/>
              </a:rPr>
              <a:t>première générale</a:t>
            </a:r>
            <a:r>
              <a:rPr lang="fr-FR" sz="2000" dirty="0">
                <a:solidFill>
                  <a:schemeClr val="tx1"/>
                </a:solidFill>
                <a:latin typeface="Arial" panose="020B0604020202020204" pitchFamily="34" charset="0"/>
              </a:rPr>
              <a:t>, possibilité d’intégrer la section Euro anglais prioritairement pour les élèves issus d’une 2</a:t>
            </a:r>
            <a:r>
              <a:rPr lang="fr-FR" sz="2000" baseline="30000" dirty="0">
                <a:solidFill>
                  <a:schemeClr val="tx1"/>
                </a:solidFill>
                <a:latin typeface="Arial" panose="020B0604020202020204" pitchFamily="34" charset="0"/>
              </a:rPr>
              <a:t>nde</a:t>
            </a:r>
            <a:r>
              <a:rPr lang="fr-FR" sz="2000" dirty="0">
                <a:solidFill>
                  <a:schemeClr val="tx1"/>
                </a:solidFill>
                <a:latin typeface="Arial" panose="020B0604020202020204" pitchFamily="34" charset="0"/>
              </a:rPr>
              <a:t> Euro, en fonction des places disponibles.</a:t>
            </a:r>
          </a:p>
          <a:p>
            <a:pPr marL="182563" indent="-182563">
              <a:lnSpc>
                <a:spcPct val="93000"/>
              </a:lnSpc>
              <a:buFont typeface="Arial" panose="020B0604020202020204" pitchFamily="34" charset="0"/>
              <a:buChar char="•"/>
              <a:defRPr/>
            </a:pPr>
            <a:endParaRPr lang="fr-FR" sz="2000" dirty="0">
              <a:solidFill>
                <a:schemeClr val="tx1"/>
              </a:solidFill>
              <a:latin typeface="Arial" panose="020B0604020202020204" pitchFamily="34" charset="0"/>
            </a:endParaRPr>
          </a:p>
          <a:p>
            <a:pPr marL="1096963" lvl="2"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1h d’anglais Euro en plus des heures du tronc commun</a:t>
            </a:r>
          </a:p>
          <a:p>
            <a:pPr marL="1096963" lvl="2"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1h d’enseignement en Disciplines Non Linguistiques (DNL) : actuellement mathématiques en anglais, ouverture en plus prévue en SVT</a:t>
            </a:r>
          </a:p>
          <a:p>
            <a:pPr marL="1096963" lvl="2" indent="-182563">
              <a:lnSpc>
                <a:spcPct val="93000"/>
              </a:lnSpc>
              <a:buFont typeface="Arial" panose="020B0604020202020204" pitchFamily="34" charset="0"/>
              <a:buChar char="•"/>
              <a:defRPr/>
            </a:pPr>
            <a:endParaRPr lang="fr-FR" sz="2000" dirty="0">
              <a:solidFill>
                <a:schemeClr val="tx1"/>
              </a:solidFill>
              <a:latin typeface="Arial" panose="020B0604020202020204" pitchFamily="34" charset="0"/>
            </a:endParaRPr>
          </a:p>
          <a:p>
            <a:pPr marL="182563" indent="-182563">
              <a:lnSpc>
                <a:spcPct val="93000"/>
              </a:lnSpc>
              <a:buFont typeface="Arial" panose="020B0604020202020204" pitchFamily="34" charset="0"/>
              <a:buChar char="•"/>
              <a:defRPr/>
            </a:pPr>
            <a:r>
              <a:rPr lang="fr-FR" sz="2000" dirty="0">
                <a:solidFill>
                  <a:schemeClr val="tx1"/>
                </a:solidFill>
                <a:latin typeface="Arial" panose="020B0604020202020204" pitchFamily="34" charset="0"/>
              </a:rPr>
              <a:t>Projets de séjours ou d’échanges européens</a:t>
            </a:r>
          </a:p>
          <a:p>
            <a:pPr>
              <a:spcAft>
                <a:spcPct val="0"/>
              </a:spcAft>
              <a:buClrTx/>
              <a:buFontTx/>
              <a:buNone/>
            </a:pPr>
            <a:endParaRPr lang="fr-FR" sz="2000" dirty="0">
              <a:solidFill>
                <a:schemeClr val="tx1"/>
              </a:solidFill>
            </a:endParaRPr>
          </a:p>
        </p:txBody>
      </p:sp>
      <p:sp>
        <p:nvSpPr>
          <p:cNvPr id="7" name="ZoneTexte 6"/>
          <p:cNvSpPr txBox="1"/>
          <p:nvPr/>
        </p:nvSpPr>
        <p:spPr>
          <a:xfrm rot="1187980">
            <a:off x="663150" y="2961581"/>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T.201</a:t>
            </a:r>
          </a:p>
        </p:txBody>
      </p:sp>
      <p:sp>
        <p:nvSpPr>
          <p:cNvPr id="8" name="ZoneTexte 7"/>
          <p:cNvSpPr txBox="1"/>
          <p:nvPr/>
        </p:nvSpPr>
        <p:spPr>
          <a:xfrm rot="1187980">
            <a:off x="425879" y="4501313"/>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T.201</a:t>
            </a:r>
          </a:p>
        </p:txBody>
      </p:sp>
    </p:spTree>
    <p:extLst>
      <p:ext uri="{BB962C8B-B14F-4D97-AF65-F5344CB8AC3E}">
        <p14:creationId xmlns:p14="http://schemas.microsoft.com/office/powerpoint/2010/main" val="408246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1"/>
          <p:cNvSpPr txBox="1">
            <a:spLocks noChangeArrowheads="1"/>
          </p:cNvSpPr>
          <p:nvPr/>
        </p:nvSpPr>
        <p:spPr bwMode="auto">
          <a:xfrm>
            <a:off x="1151731" y="0"/>
            <a:ext cx="684053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2840" rIns="0" bIns="0" anchor="ctr"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800" b="1" dirty="0">
                <a:solidFill>
                  <a:srgbClr val="28639B"/>
                </a:solidFill>
                <a:latin typeface="Arial" panose="020B0604020202020204" pitchFamily="34" charset="0"/>
              </a:rPr>
              <a:t>Livet</a:t>
            </a:r>
            <a:r>
              <a:rPr lang="fr-FR" sz="4400" dirty="0">
                <a:solidFill>
                  <a:srgbClr val="28639B"/>
                </a:solidFill>
                <a:latin typeface="Arial" panose="020B0604020202020204" pitchFamily="34" charset="0"/>
              </a:rPr>
              <a:t>, c'est aussi...</a:t>
            </a:r>
          </a:p>
        </p:txBody>
      </p:sp>
      <p:sp>
        <p:nvSpPr>
          <p:cNvPr id="4" name="Text Box 2"/>
          <p:cNvSpPr txBox="1">
            <a:spLocks noChangeArrowheads="1"/>
          </p:cNvSpPr>
          <p:nvPr/>
        </p:nvSpPr>
        <p:spPr bwMode="auto">
          <a:xfrm>
            <a:off x="432793" y="1153717"/>
            <a:ext cx="4679138" cy="2275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48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2000"/>
              </a:lnSpc>
              <a:buClrTx/>
              <a:buFontTx/>
              <a:buNone/>
            </a:pPr>
            <a:endParaRPr lang="fr-FR" sz="2400" dirty="0">
              <a:solidFill>
                <a:srgbClr val="000000"/>
              </a:solidFill>
              <a:latin typeface="Wingdings" panose="05000000000000000000" pitchFamily="2" charset="2"/>
            </a:endParaRPr>
          </a:p>
          <a:p>
            <a:pPr eaLnBrk="1">
              <a:lnSpc>
                <a:spcPct val="93000"/>
              </a:lnSpc>
              <a:spcAft>
                <a:spcPts val="600"/>
              </a:spcAft>
              <a:buSzPct val="45000"/>
              <a:buFont typeface="Wingdings" panose="05000000000000000000" pitchFamily="2" charset="2"/>
              <a:buChar char=""/>
            </a:pPr>
            <a:r>
              <a:rPr lang="fr-FR" sz="2000" dirty="0">
                <a:solidFill>
                  <a:srgbClr val="000000"/>
                </a:solidFill>
                <a:latin typeface="Arial" panose="020B0604020202020204" pitchFamily="34" charset="0"/>
              </a:rPr>
              <a:t> Un C.D.I. qui accueille les élèves dans un cadre de travail agréable</a:t>
            </a:r>
          </a:p>
          <a:p>
            <a:pPr eaLnBrk="1">
              <a:lnSpc>
                <a:spcPct val="93000"/>
              </a:lnSpc>
              <a:spcAft>
                <a:spcPts val="600"/>
              </a:spcAft>
              <a:buSzPct val="45000"/>
              <a:buFont typeface="Wingdings" panose="05000000000000000000" pitchFamily="2" charset="2"/>
              <a:buChar char=""/>
            </a:pPr>
            <a:r>
              <a:rPr lang="fr-FR" sz="2000" dirty="0">
                <a:solidFill>
                  <a:srgbClr val="000000"/>
                </a:solidFill>
                <a:latin typeface="Arial" panose="020B0604020202020204" pitchFamily="34" charset="0"/>
              </a:rPr>
              <a:t> Un internat filles et garçons</a:t>
            </a:r>
          </a:p>
          <a:p>
            <a:pPr eaLnBrk="1">
              <a:lnSpc>
                <a:spcPct val="93000"/>
              </a:lnSpc>
              <a:buSzPct val="45000"/>
              <a:buFont typeface="Wingdings" panose="05000000000000000000" pitchFamily="2" charset="2"/>
              <a:buChar char=""/>
            </a:pPr>
            <a:r>
              <a:rPr lang="fr-FR" sz="2000" dirty="0">
                <a:solidFill>
                  <a:srgbClr val="000000"/>
                </a:solidFill>
                <a:latin typeface="Arial" panose="020B0604020202020204" pitchFamily="34" charset="0"/>
              </a:rPr>
              <a:t> La maison des lycéens (MDL) regroupant différents clubs et évoluant régulièrement à l’initiative des élèves</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93" y="3730228"/>
            <a:ext cx="4159209" cy="23396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993" y="1325563"/>
            <a:ext cx="3736975" cy="2103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82" y="3730227"/>
            <a:ext cx="4154911" cy="23396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548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3" name="Text Box 1"/>
          <p:cNvSpPr txBox="1">
            <a:spLocks noChangeArrowheads="1"/>
          </p:cNvSpPr>
          <p:nvPr/>
        </p:nvSpPr>
        <p:spPr bwMode="auto">
          <a:xfrm>
            <a:off x="1151731" y="0"/>
            <a:ext cx="6840538"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2840" rIns="0" bIns="0" anchor="ctr"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4800" b="1" dirty="0">
                <a:solidFill>
                  <a:srgbClr val="28639B"/>
                </a:solidFill>
                <a:latin typeface="Arial" panose="020B0604020202020204" pitchFamily="34" charset="0"/>
              </a:rPr>
              <a:t>Livet</a:t>
            </a:r>
            <a:r>
              <a:rPr lang="fr-FR" sz="4400" dirty="0">
                <a:solidFill>
                  <a:srgbClr val="28639B"/>
                </a:solidFill>
                <a:latin typeface="Arial" panose="020B0604020202020204" pitchFamily="34" charset="0"/>
              </a:rPr>
              <a:t>, c'est aussi...</a:t>
            </a:r>
          </a:p>
        </p:txBody>
      </p:sp>
      <p:sp>
        <p:nvSpPr>
          <p:cNvPr id="8" name="Text Box 2"/>
          <p:cNvSpPr txBox="1">
            <a:spLocks noChangeArrowheads="1"/>
          </p:cNvSpPr>
          <p:nvPr/>
        </p:nvSpPr>
        <p:spPr bwMode="auto">
          <a:xfrm>
            <a:off x="19157" y="1118882"/>
            <a:ext cx="4648638" cy="2914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48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a:lnSpc>
                <a:spcPct val="92000"/>
              </a:lnSpc>
              <a:buClrTx/>
              <a:buFontTx/>
              <a:buNone/>
            </a:pPr>
            <a:endParaRPr lang="fr-FR" sz="2400" dirty="0">
              <a:solidFill>
                <a:srgbClr val="000000"/>
              </a:solidFill>
              <a:latin typeface="Wingdings" panose="05000000000000000000" pitchFamily="2" charset="2"/>
            </a:endParaRPr>
          </a:p>
          <a:p>
            <a:pPr marL="457200" lvl="1" indent="0" eaLnBrk="1">
              <a:lnSpc>
                <a:spcPct val="93000"/>
              </a:lnSpc>
              <a:spcAft>
                <a:spcPts val="600"/>
              </a:spcAft>
              <a:buSzPct val="45000"/>
            </a:pPr>
            <a:r>
              <a:rPr lang="fr-FR" sz="2400" dirty="0">
                <a:solidFill>
                  <a:srgbClr val="000000"/>
                </a:solidFill>
                <a:latin typeface="Arial" panose="020B0604020202020204" pitchFamily="34" charset="0"/>
              </a:rPr>
              <a:t> </a:t>
            </a:r>
            <a:r>
              <a:rPr lang="fr-FR" sz="2000" dirty="0">
                <a:solidFill>
                  <a:srgbClr val="000000"/>
                </a:solidFill>
                <a:latin typeface="Arial" panose="020B0604020202020204" pitchFamily="34" charset="0"/>
              </a:rPr>
              <a:t>L’engagement des élèves :</a:t>
            </a:r>
          </a:p>
          <a:p>
            <a:pPr lvl="1" eaLnBrk="1">
              <a:lnSpc>
                <a:spcPct val="93000"/>
              </a:lnSpc>
              <a:spcAft>
                <a:spcPts val="600"/>
              </a:spcAft>
              <a:buSzPct val="45000"/>
              <a:buFont typeface="Wingdings" panose="05000000000000000000" pitchFamily="2" charset="2"/>
              <a:buChar char=""/>
            </a:pPr>
            <a:r>
              <a:rPr lang="fr-FR" sz="2000" dirty="0" err="1">
                <a:solidFill>
                  <a:srgbClr val="000000"/>
                </a:solidFill>
                <a:latin typeface="Arial" panose="020B0604020202020204" pitchFamily="34" charset="0"/>
              </a:rPr>
              <a:t>Day’ferences</a:t>
            </a:r>
            <a:endParaRPr lang="fr-FR" sz="2000" dirty="0">
              <a:solidFill>
                <a:srgbClr val="000000"/>
              </a:solidFill>
              <a:latin typeface="Arial" panose="020B0604020202020204" pitchFamily="34" charset="0"/>
            </a:endParaRPr>
          </a:p>
          <a:p>
            <a:pPr lvl="1" eaLnBrk="1">
              <a:lnSpc>
                <a:spcPct val="93000"/>
              </a:lnSpc>
              <a:spcAft>
                <a:spcPts val="600"/>
              </a:spcAft>
              <a:buSzPct val="45000"/>
              <a:buFont typeface="Wingdings" panose="05000000000000000000" pitchFamily="2" charset="2"/>
              <a:buChar char=""/>
              <a:tabLst>
                <a:tab pos="0" algn="l"/>
                <a:tab pos="5397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a:solidFill>
                  <a:srgbClr val="000000"/>
                </a:solidFill>
                <a:latin typeface="Arial" panose="020B0604020202020204" pitchFamily="34" charset="0"/>
              </a:rPr>
              <a:t>Actions et semaine du Développement Durable</a:t>
            </a:r>
          </a:p>
          <a:p>
            <a:pPr lvl="1" eaLnBrk="1">
              <a:lnSpc>
                <a:spcPct val="93000"/>
              </a:lnSpc>
              <a:spcAft>
                <a:spcPts val="600"/>
              </a:spcAft>
              <a:buSzPct val="45000"/>
              <a:buFont typeface="Wingdings" panose="05000000000000000000" pitchFamily="2" charset="2"/>
              <a:buChar char=""/>
            </a:pPr>
            <a:r>
              <a:rPr lang="fr-FR" sz="2000" dirty="0">
                <a:solidFill>
                  <a:srgbClr val="000000"/>
                </a:solidFill>
                <a:latin typeface="Arial" panose="020B0604020202020204" pitchFamily="34" charset="0"/>
              </a:rPr>
              <a:t>Cordée de la Réussite Brio</a:t>
            </a:r>
          </a:p>
          <a:p>
            <a:pPr lvl="1" eaLnBrk="1">
              <a:lnSpc>
                <a:spcPct val="93000"/>
              </a:lnSpc>
              <a:spcAft>
                <a:spcPts val="600"/>
              </a:spcAft>
              <a:buSzPct val="45000"/>
              <a:buFont typeface="Wingdings" panose="05000000000000000000" pitchFamily="2" charset="2"/>
              <a:buChar char=""/>
            </a:pPr>
            <a:r>
              <a:rPr lang="fr-FR" sz="2000" dirty="0">
                <a:solidFill>
                  <a:srgbClr val="000000"/>
                </a:solidFill>
                <a:latin typeface="Arial" panose="020B0604020202020204" pitchFamily="34" charset="0"/>
              </a:rPr>
              <a:t>Etc…</a:t>
            </a:r>
          </a:p>
        </p:txBody>
      </p:sp>
      <p:pic>
        <p:nvPicPr>
          <p:cNvPr id="12" name="Image 11"/>
          <p:cNvPicPr>
            <a:picLocks noChangeAspect="1"/>
          </p:cNvPicPr>
          <p:nvPr/>
        </p:nvPicPr>
        <p:blipFill>
          <a:blip r:embed="rId3"/>
          <a:stretch>
            <a:fillRect/>
          </a:stretch>
        </p:blipFill>
        <p:spPr>
          <a:xfrm>
            <a:off x="209351" y="4610979"/>
            <a:ext cx="2051786" cy="2050055"/>
          </a:xfrm>
          <a:prstGeom prst="rect">
            <a:avLst/>
          </a:prstGeom>
        </p:spPr>
      </p:pic>
      <p:pic>
        <p:nvPicPr>
          <p:cNvPr id="13" name="Image 12"/>
          <p:cNvPicPr>
            <a:picLocks noChangeAspect="1"/>
          </p:cNvPicPr>
          <p:nvPr/>
        </p:nvPicPr>
        <p:blipFill>
          <a:blip r:embed="rId4"/>
          <a:stretch>
            <a:fillRect/>
          </a:stretch>
        </p:blipFill>
        <p:spPr>
          <a:xfrm>
            <a:off x="5000015" y="965703"/>
            <a:ext cx="3389993" cy="5179532"/>
          </a:xfrm>
          <a:prstGeom prst="rect">
            <a:avLst/>
          </a:prstGeom>
        </p:spPr>
      </p:pic>
      <p:pic>
        <p:nvPicPr>
          <p:cNvPr id="2" name="Image 1"/>
          <p:cNvPicPr>
            <a:picLocks noChangeAspect="1"/>
          </p:cNvPicPr>
          <p:nvPr/>
        </p:nvPicPr>
        <p:blipFill>
          <a:blip r:embed="rId5"/>
          <a:stretch>
            <a:fillRect/>
          </a:stretch>
        </p:blipFill>
        <p:spPr>
          <a:xfrm>
            <a:off x="1468238" y="3587577"/>
            <a:ext cx="3430720" cy="1586633"/>
          </a:xfrm>
          <a:prstGeom prst="rect">
            <a:avLst/>
          </a:prstGeom>
        </p:spPr>
      </p:pic>
    </p:spTree>
    <p:extLst>
      <p:ext uri="{BB962C8B-B14F-4D97-AF65-F5344CB8AC3E}">
        <p14:creationId xmlns:p14="http://schemas.microsoft.com/office/powerpoint/2010/main" val="236114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90525" y="2163488"/>
            <a:ext cx="8226720" cy="454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798"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457200" indent="-457200">
              <a:lnSpc>
                <a:spcPct val="93000"/>
              </a:lnSpc>
              <a:spcAft>
                <a:spcPts val="1293"/>
              </a:spcAft>
              <a:buClrTx/>
              <a:buFont typeface="Arial" panose="020B0604020202020204" pitchFamily="34" charset="0"/>
              <a:buChar char="•"/>
            </a:pPr>
            <a:r>
              <a:rPr lang="fr-FR" sz="2400" b="1" dirty="0" err="1">
                <a:solidFill>
                  <a:srgbClr val="766F54"/>
                </a:solidFill>
                <a:latin typeface="Arial" panose="020B0604020202020204" pitchFamily="34" charset="0"/>
              </a:rPr>
              <a:t>Educonnect</a:t>
            </a:r>
            <a:r>
              <a:rPr lang="fr-FR" sz="2400" b="1" dirty="0">
                <a:solidFill>
                  <a:srgbClr val="766F54"/>
                </a:solidFill>
                <a:latin typeface="Arial" panose="020B0604020202020204" pitchFamily="34" charset="0"/>
              </a:rPr>
              <a:t>, Affectations, Inscriptions</a:t>
            </a:r>
          </a:p>
          <a:p>
            <a:pPr marL="457200" indent="-457200">
              <a:lnSpc>
                <a:spcPct val="93000"/>
              </a:lnSpc>
              <a:spcAft>
                <a:spcPts val="1293"/>
              </a:spcAft>
              <a:buClrTx/>
              <a:buFont typeface="Arial" panose="020B0604020202020204" pitchFamily="34" charset="0"/>
              <a:buChar char="•"/>
            </a:pPr>
            <a:r>
              <a:rPr lang="fr-FR" sz="2400" b="1" dirty="0">
                <a:solidFill>
                  <a:srgbClr val="766F54"/>
                </a:solidFill>
                <a:latin typeface="Arial" panose="020B0604020202020204" pitchFamily="34" charset="0"/>
              </a:rPr>
              <a:t>Demi-pension, internat, bourses</a:t>
            </a:r>
          </a:p>
          <a:p>
            <a:pPr marL="457200" indent="-457200">
              <a:lnSpc>
                <a:spcPct val="93000"/>
              </a:lnSpc>
              <a:spcAft>
                <a:spcPts val="1293"/>
              </a:spcAft>
              <a:buClrTx/>
              <a:buFont typeface="Arial" panose="020B0604020202020204" pitchFamily="34" charset="0"/>
              <a:buChar char="•"/>
            </a:pPr>
            <a:r>
              <a:rPr lang="fr-FR" sz="2400" b="1" dirty="0">
                <a:solidFill>
                  <a:srgbClr val="766F54"/>
                </a:solidFill>
                <a:latin typeface="Arial" panose="020B0604020202020204" pitchFamily="34" charset="0"/>
              </a:rPr>
              <a:t>Choix des options</a:t>
            </a:r>
          </a:p>
          <a:p>
            <a:pPr marL="457200" indent="-457200">
              <a:lnSpc>
                <a:spcPct val="93000"/>
              </a:lnSpc>
              <a:spcAft>
                <a:spcPts val="1293"/>
              </a:spcAft>
              <a:buClrTx/>
              <a:buFont typeface="Arial" panose="020B0604020202020204" pitchFamily="34" charset="0"/>
              <a:buChar char="•"/>
            </a:pPr>
            <a:r>
              <a:rPr lang="fr-FR" sz="2400" b="1" dirty="0">
                <a:solidFill>
                  <a:srgbClr val="766F54"/>
                </a:solidFill>
                <a:latin typeface="Arial" panose="020B0604020202020204" pitchFamily="34" charset="0"/>
              </a:rPr>
              <a:t>Besoins particuliers, PAP, PAI, PPS</a:t>
            </a:r>
          </a:p>
          <a:p>
            <a:pPr marL="457200" indent="-457200">
              <a:lnSpc>
                <a:spcPct val="93000"/>
              </a:lnSpc>
              <a:spcAft>
                <a:spcPts val="1293"/>
              </a:spcAft>
              <a:buClrTx/>
              <a:buFont typeface="Arial" panose="020B0604020202020204" pitchFamily="34" charset="0"/>
              <a:buChar char="•"/>
            </a:pPr>
            <a:r>
              <a:rPr lang="fr-FR" sz="2400" b="1" dirty="0">
                <a:solidFill>
                  <a:srgbClr val="766F54"/>
                </a:solidFill>
                <a:latin typeface="Arial" panose="020B0604020202020204" pitchFamily="34" charset="0"/>
              </a:rPr>
              <a:t>Etc…</a:t>
            </a:r>
          </a:p>
          <a:p>
            <a:pPr algn="ctr">
              <a:lnSpc>
                <a:spcPct val="93000"/>
              </a:lnSpc>
              <a:spcAft>
                <a:spcPts val="1293"/>
              </a:spcAft>
              <a:buClrTx/>
            </a:pPr>
            <a:r>
              <a:rPr lang="fr-FR" sz="2903" b="1" dirty="0">
                <a:solidFill>
                  <a:srgbClr val="766F54"/>
                </a:solidFill>
                <a:latin typeface="Arial" panose="020B0604020202020204" pitchFamily="34" charset="0"/>
              </a:rPr>
              <a:t>Toutes les réponses individuelles à vos questions à l’ « Accueil </a:t>
            </a:r>
            <a:r>
              <a:rPr lang="fr-FR" sz="2903" b="1">
                <a:solidFill>
                  <a:srgbClr val="766F54"/>
                </a:solidFill>
                <a:latin typeface="Arial" panose="020B0604020202020204" pitchFamily="34" charset="0"/>
              </a:rPr>
              <a:t>Galerie Husson</a:t>
            </a:r>
            <a:r>
              <a:rPr lang="fr-FR" sz="2903" b="1" dirty="0">
                <a:solidFill>
                  <a:srgbClr val="766F54"/>
                </a:solidFill>
                <a:latin typeface="Arial" panose="020B0604020202020204" pitchFamily="34" charset="0"/>
              </a:rPr>
              <a:t> »</a:t>
            </a:r>
          </a:p>
          <a:p>
            <a:pPr algn="ctr">
              <a:lnSpc>
                <a:spcPct val="93000"/>
              </a:lnSpc>
              <a:spcAft>
                <a:spcPts val="1293"/>
              </a:spcAft>
              <a:buClrTx/>
            </a:pPr>
            <a:r>
              <a:rPr lang="fr-FR" sz="2000" b="1" dirty="0">
                <a:solidFill>
                  <a:srgbClr val="766F54"/>
                </a:solidFill>
                <a:latin typeface="Arial" panose="020B0604020202020204" pitchFamily="34" charset="0"/>
              </a:rPr>
              <a:t>(cour d’honneur, à gauche en entrant dans le lycée)</a:t>
            </a:r>
            <a:endParaRPr lang="fr-FR" sz="2903" b="1" dirty="0">
              <a:solidFill>
                <a:srgbClr val="766F54"/>
              </a:solidFill>
              <a:latin typeface="Arial" panose="020B0604020202020204" pitchFamily="34" charset="0"/>
            </a:endParaRPr>
          </a:p>
          <a:p>
            <a:pPr>
              <a:lnSpc>
                <a:spcPct val="93000"/>
              </a:lnSpc>
              <a:spcAft>
                <a:spcPts val="1293"/>
              </a:spcAft>
              <a:buClrTx/>
            </a:pPr>
            <a:endParaRPr lang="fr-FR" sz="2903" b="1" dirty="0">
              <a:solidFill>
                <a:srgbClr val="766F54"/>
              </a:solidFill>
              <a:latin typeface="Arial" panose="020B0604020202020204" pitchFamily="34" charset="0"/>
            </a:endParaRPr>
          </a:p>
          <a:p>
            <a:pPr marL="457200" indent="-457200">
              <a:lnSpc>
                <a:spcPct val="93000"/>
              </a:lnSpc>
              <a:spcAft>
                <a:spcPts val="1293"/>
              </a:spcAft>
              <a:buClrTx/>
              <a:buFont typeface="Arial" panose="020B0604020202020204" pitchFamily="34" charset="0"/>
              <a:buChar char="•"/>
            </a:pPr>
            <a:endParaRPr lang="fr-FR" sz="2903" b="1" dirty="0">
              <a:solidFill>
                <a:srgbClr val="766F54"/>
              </a:solidFill>
              <a:latin typeface="Arial" panose="020B0604020202020204" pitchFamily="34" charset="0"/>
            </a:endParaRPr>
          </a:p>
        </p:txBody>
      </p:sp>
      <p:sp>
        <p:nvSpPr>
          <p:cNvPr id="4" name="Text Box 3"/>
          <p:cNvSpPr txBox="1">
            <a:spLocks noChangeArrowheads="1"/>
          </p:cNvSpPr>
          <p:nvPr/>
        </p:nvSpPr>
        <p:spPr bwMode="auto">
          <a:xfrm>
            <a:off x="390525" y="99922"/>
            <a:ext cx="8753475" cy="1928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73147" rIns="81638" bIns="40819"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3628" b="1" dirty="0">
                <a:solidFill>
                  <a:srgbClr val="28639B"/>
                </a:solidFill>
                <a:latin typeface="Arial" panose="020B0604020202020204" pitchFamily="34" charset="0"/>
              </a:rPr>
              <a:t>Entrée en 2</a:t>
            </a:r>
            <a:r>
              <a:rPr lang="fr-FR" sz="3628" b="1" baseline="30000" dirty="0">
                <a:solidFill>
                  <a:srgbClr val="28639B"/>
                </a:solidFill>
                <a:latin typeface="Arial" panose="020B0604020202020204" pitchFamily="34" charset="0"/>
              </a:rPr>
              <a:t>nde</a:t>
            </a:r>
            <a:r>
              <a:rPr lang="fr-FR" sz="3628" b="1" dirty="0">
                <a:solidFill>
                  <a:srgbClr val="28639B"/>
                </a:solidFill>
                <a:latin typeface="Arial" panose="020B0604020202020204" pitchFamily="34" charset="0"/>
              </a:rPr>
              <a:t> ou en 1</a:t>
            </a:r>
            <a:r>
              <a:rPr lang="fr-FR" sz="3628" b="1" baseline="30000" dirty="0">
                <a:solidFill>
                  <a:srgbClr val="28639B"/>
                </a:solidFill>
                <a:latin typeface="Arial" panose="020B0604020202020204" pitchFamily="34" charset="0"/>
              </a:rPr>
              <a:t>ère</a:t>
            </a:r>
            <a:r>
              <a:rPr lang="fr-FR" sz="3628" b="1" dirty="0">
                <a:solidFill>
                  <a:srgbClr val="28639B"/>
                </a:solidFill>
                <a:latin typeface="Arial" panose="020B0604020202020204" pitchFamily="34" charset="0"/>
              </a:rPr>
              <a:t> </a:t>
            </a:r>
          </a:p>
          <a:p>
            <a:pPr algn="ctr" eaLnBrk="1">
              <a:lnSpc>
                <a:spcPct val="93000"/>
              </a:lnSpc>
              <a:buClrTx/>
              <a:buFontTx/>
              <a:buNone/>
            </a:pPr>
            <a:r>
              <a:rPr lang="fr-FR" sz="3628" b="1" dirty="0">
                <a:solidFill>
                  <a:srgbClr val="28639B"/>
                </a:solidFill>
                <a:latin typeface="Arial" panose="020B0604020202020204" pitchFamily="34" charset="0"/>
              </a:rPr>
              <a:t> au lycée Livet</a:t>
            </a:r>
          </a:p>
          <a:p>
            <a:pPr algn="ctr" eaLnBrk="1">
              <a:lnSpc>
                <a:spcPct val="93000"/>
              </a:lnSpc>
              <a:buClrTx/>
              <a:buFontTx/>
              <a:buNone/>
            </a:pPr>
            <a:endParaRPr lang="fr-FR" b="1" dirty="0">
              <a:solidFill>
                <a:srgbClr val="28639B"/>
              </a:solidFill>
              <a:latin typeface="Arial" panose="020B0604020202020204" pitchFamily="34" charset="0"/>
            </a:endParaRPr>
          </a:p>
          <a:p>
            <a:pPr algn="ctr" eaLnBrk="1">
              <a:lnSpc>
                <a:spcPct val="93000"/>
              </a:lnSpc>
              <a:buClrTx/>
              <a:buFontTx/>
              <a:buNone/>
            </a:pPr>
            <a:r>
              <a:rPr lang="fr-FR" sz="3628" b="1" dirty="0">
                <a:solidFill>
                  <a:srgbClr val="28639B"/>
                </a:solidFill>
                <a:latin typeface="Arial" panose="020B0604020202020204" pitchFamily="34" charset="0"/>
              </a:rPr>
              <a:t>Démarches administratives</a:t>
            </a:r>
          </a:p>
        </p:txBody>
      </p:sp>
      <p:pic>
        <p:nvPicPr>
          <p:cNvPr id="5" name="Image 4"/>
          <p:cNvPicPr>
            <a:picLocks noChangeAspect="1"/>
          </p:cNvPicPr>
          <p:nvPr/>
        </p:nvPicPr>
        <p:blipFill>
          <a:blip r:embed="rId3"/>
          <a:stretch>
            <a:fillRect/>
          </a:stretch>
        </p:blipFill>
        <p:spPr>
          <a:xfrm>
            <a:off x="229456" y="99922"/>
            <a:ext cx="783810" cy="776415"/>
          </a:xfrm>
          <a:prstGeom prst="rect">
            <a:avLst/>
          </a:prstGeom>
        </p:spPr>
      </p:pic>
    </p:spTree>
    <p:extLst>
      <p:ext uri="{BB962C8B-B14F-4D97-AF65-F5344CB8AC3E}">
        <p14:creationId xmlns:p14="http://schemas.microsoft.com/office/powerpoint/2010/main" val="200243515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8" name="AutoShape 2"/>
          <p:cNvSpPr>
            <a:spLocks noChangeArrowheads="1"/>
          </p:cNvSpPr>
          <p:nvPr/>
        </p:nvSpPr>
        <p:spPr bwMode="auto">
          <a:xfrm>
            <a:off x="285665" y="3477623"/>
            <a:ext cx="8567964" cy="1349829"/>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gn="ctr">
              <a:lnSpc>
                <a:spcPct val="93000"/>
              </a:lnSpc>
              <a:spcBef>
                <a:spcPct val="0"/>
              </a:spcBef>
              <a:buClrTx/>
              <a:buFontTx/>
              <a:buNone/>
            </a:pPr>
            <a:r>
              <a:rPr lang="fr-FR" sz="4000" b="1" i="1" dirty="0">
                <a:solidFill>
                  <a:srgbClr val="28639B"/>
                </a:solidFill>
              </a:rPr>
              <a:t>Merci de votre attention</a:t>
            </a:r>
          </a:p>
          <a:p>
            <a:pPr marL="0" algn="ctr">
              <a:lnSpc>
                <a:spcPct val="93000"/>
              </a:lnSpc>
              <a:spcBef>
                <a:spcPct val="0"/>
              </a:spcBef>
              <a:buClrTx/>
              <a:buFontTx/>
              <a:buNone/>
            </a:pPr>
            <a:r>
              <a:rPr lang="fr-FR" sz="2000" b="1" i="1" dirty="0">
                <a:solidFill>
                  <a:srgbClr val="28639B"/>
                </a:solidFill>
              </a:rPr>
              <a:t>Site du lycée : </a:t>
            </a:r>
            <a:r>
              <a:rPr lang="fr-FR" sz="2000" b="1" i="1" dirty="0">
                <a:solidFill>
                  <a:srgbClr val="28639B"/>
                </a:solidFill>
                <a:hlinkClick r:id="rId3"/>
              </a:rPr>
              <a:t>https://livet.paysdelaloire.e-lyco.fr/</a:t>
            </a:r>
            <a:endParaRPr lang="fr-FR" sz="2000" b="1" i="1" dirty="0">
              <a:solidFill>
                <a:srgbClr val="28639B"/>
              </a:solidFill>
            </a:endParaRPr>
          </a:p>
        </p:txBody>
      </p:sp>
      <p:sp>
        <p:nvSpPr>
          <p:cNvPr id="9" name="AutoShape 3"/>
          <p:cNvSpPr>
            <a:spLocks noChangeArrowheads="1"/>
          </p:cNvSpPr>
          <p:nvPr/>
        </p:nvSpPr>
        <p:spPr bwMode="auto">
          <a:xfrm>
            <a:off x="1117055" y="4998720"/>
            <a:ext cx="6916964" cy="110880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3440" rIns="90000" bIns="45000"/>
          <a:lstStyle>
            <a:lvl1pPr>
              <a:spcBef>
                <a:spcPts val="18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a:lnSpc>
                <a:spcPct val="93000"/>
              </a:lnSpc>
              <a:spcBef>
                <a:spcPts val="0"/>
              </a:spcBef>
              <a:buClrTx/>
            </a:pPr>
            <a:r>
              <a:rPr lang="fr-FR" sz="3600" b="1" i="1" dirty="0">
                <a:solidFill>
                  <a:srgbClr val="00B0F0"/>
                </a:solidFill>
              </a:rPr>
              <a:t>Bonne visite !</a:t>
            </a:r>
            <a:endParaRPr lang="fr-FR" sz="3600" i="1" dirty="0">
              <a:solidFill>
                <a:srgbClr val="00B0F0"/>
              </a:solidFill>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7" y="1038273"/>
            <a:ext cx="9162508" cy="20968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AutoShape 2"/>
          <p:cNvSpPr>
            <a:spLocks noChangeArrowheads="1"/>
          </p:cNvSpPr>
          <p:nvPr/>
        </p:nvSpPr>
        <p:spPr bwMode="auto">
          <a:xfrm>
            <a:off x="1117055" y="85988"/>
            <a:ext cx="3602992" cy="92851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nSpc>
                <a:spcPct val="93000"/>
              </a:lnSpc>
              <a:spcBef>
                <a:spcPct val="0"/>
              </a:spcBef>
              <a:buClrTx/>
              <a:buFontTx/>
              <a:buNone/>
            </a:pPr>
            <a:r>
              <a:rPr lang="fr-FR" sz="2800" b="1" dirty="0">
                <a:solidFill>
                  <a:srgbClr val="28639B"/>
                </a:solidFill>
              </a:rPr>
              <a:t>Lycée Eugène Livet Nantes</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3950" y="109758"/>
            <a:ext cx="1663616" cy="876171"/>
          </a:xfrm>
          <a:prstGeom prst="rect">
            <a:avLst/>
          </a:prstGeom>
        </p:spPr>
      </p:pic>
      <p:pic>
        <p:nvPicPr>
          <p:cNvPr id="3" name="Image 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8522" y="562114"/>
            <a:ext cx="1381125" cy="390525"/>
          </a:xfrm>
          <a:prstGeom prst="rect">
            <a:avLst/>
          </a:prstGeom>
        </p:spPr>
      </p:pic>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07" y="6036760"/>
            <a:ext cx="30607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054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7" name="AutoShape 2"/>
          <p:cNvSpPr>
            <a:spLocks noChangeArrowheads="1"/>
          </p:cNvSpPr>
          <p:nvPr/>
        </p:nvSpPr>
        <p:spPr bwMode="auto">
          <a:xfrm>
            <a:off x="1117055" y="85988"/>
            <a:ext cx="3602992" cy="92851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nSpc>
                <a:spcPct val="93000"/>
              </a:lnSpc>
              <a:spcBef>
                <a:spcPct val="0"/>
              </a:spcBef>
              <a:buClrTx/>
              <a:buFontTx/>
              <a:buNone/>
            </a:pPr>
            <a:r>
              <a:rPr lang="fr-FR" sz="2800" b="1" dirty="0">
                <a:solidFill>
                  <a:srgbClr val="28639B"/>
                </a:solidFill>
              </a:rPr>
              <a:t>Lycée Eugène Livet Nantes</a:t>
            </a:r>
          </a:p>
        </p:txBody>
      </p:sp>
      <p:pic>
        <p:nvPicPr>
          <p:cNvPr id="4" name="Image 3"/>
          <p:cNvPicPr>
            <a:picLocks noChangeAspect="1"/>
          </p:cNvPicPr>
          <p:nvPr/>
        </p:nvPicPr>
        <p:blipFill>
          <a:blip r:embed="rId3"/>
          <a:stretch>
            <a:fillRect/>
          </a:stretch>
        </p:blipFill>
        <p:spPr>
          <a:xfrm>
            <a:off x="4784383" y="806759"/>
            <a:ext cx="4182605" cy="5437784"/>
          </a:xfrm>
          <a:prstGeom prst="rect">
            <a:avLst/>
          </a:prstGeom>
        </p:spPr>
      </p:pic>
      <p:sp>
        <p:nvSpPr>
          <p:cNvPr id="5" name="ZoneTexte 4"/>
          <p:cNvSpPr txBox="1"/>
          <p:nvPr/>
        </p:nvSpPr>
        <p:spPr>
          <a:xfrm>
            <a:off x="252959" y="1271254"/>
            <a:ext cx="4674705" cy="5170646"/>
          </a:xfrm>
          <a:prstGeom prst="rect">
            <a:avLst/>
          </a:prstGeom>
          <a:noFill/>
        </p:spPr>
        <p:txBody>
          <a:bodyPr wrap="square" rtlCol="0">
            <a:spAutoFit/>
          </a:bodyPr>
          <a:lstStyle/>
          <a:p>
            <a:r>
              <a:rPr lang="fr-FR" sz="2400" dirty="0">
                <a:solidFill>
                  <a:schemeClr val="tx1"/>
                </a:solidFill>
                <a:latin typeface="Arial" panose="020B0604020202020204" pitchFamily="34" charset="0"/>
                <a:cs typeface="Arial" panose="020B0604020202020204" pitchFamily="34" charset="0"/>
              </a:rPr>
              <a:t>Institution fondée par Eugène Livet, elle se développe entre 1846 et 1898 avant d’être nationalisée.</a:t>
            </a:r>
          </a:p>
          <a:p>
            <a:endParaRPr lang="fr-FR" sz="2400" dirty="0">
              <a:solidFill>
                <a:schemeClr val="tx1"/>
              </a:solidFill>
              <a:latin typeface="Arial" panose="020B0604020202020204" pitchFamily="34" charset="0"/>
              <a:cs typeface="Arial" panose="020B0604020202020204" pitchFamily="34" charset="0"/>
            </a:endParaRPr>
          </a:p>
          <a:p>
            <a:r>
              <a:rPr lang="fr-FR" sz="2400" dirty="0">
                <a:solidFill>
                  <a:schemeClr val="tx1"/>
                </a:solidFill>
                <a:latin typeface="Arial" panose="020B0604020202020204" pitchFamily="34" charset="0"/>
                <a:cs typeface="Arial" panose="020B0604020202020204" pitchFamily="34" charset="0"/>
              </a:rPr>
              <a:t>Elle devient alors École Nationale Professionnelle</a:t>
            </a:r>
          </a:p>
          <a:p>
            <a:r>
              <a:rPr lang="fr-FR" sz="2400" dirty="0">
                <a:solidFill>
                  <a:schemeClr val="tx1"/>
                </a:solidFill>
                <a:latin typeface="Arial" panose="020B0604020202020204" pitchFamily="34" charset="0"/>
                <a:cs typeface="Arial" panose="020B0604020202020204" pitchFamily="34" charset="0"/>
              </a:rPr>
              <a:t> </a:t>
            </a:r>
          </a:p>
          <a:p>
            <a:r>
              <a:rPr lang="fr-FR" sz="2400" dirty="0">
                <a:solidFill>
                  <a:schemeClr val="tx1"/>
                </a:solidFill>
                <a:latin typeface="Arial" panose="020B0604020202020204" pitchFamily="34" charset="0"/>
                <a:cs typeface="Arial" panose="020B0604020202020204" pitchFamily="34" charset="0"/>
              </a:rPr>
              <a:t>Lycée d’État en 1962, puis lycée technologique régional en 1985</a:t>
            </a:r>
          </a:p>
          <a:p>
            <a:endParaRPr lang="fr-FR" sz="2400" dirty="0">
              <a:solidFill>
                <a:schemeClr val="tx1"/>
              </a:solidFill>
              <a:latin typeface="Arial" panose="020B0604020202020204" pitchFamily="34" charset="0"/>
              <a:cs typeface="Arial" panose="020B0604020202020204" pitchFamily="34" charset="0"/>
            </a:endParaRPr>
          </a:p>
          <a:p>
            <a:r>
              <a:rPr lang="fr-FR" sz="2400" dirty="0">
                <a:solidFill>
                  <a:schemeClr val="tx1"/>
                </a:solidFill>
                <a:latin typeface="Arial" panose="020B0604020202020204" pitchFamily="34" charset="0"/>
                <a:cs typeface="Arial" panose="020B0604020202020204" pitchFamily="34" charset="0"/>
              </a:rPr>
              <a:t>Actuellement Lycée Général et Technologique</a:t>
            </a:r>
          </a:p>
          <a:p>
            <a:endParaRPr lang="fr-FR" dirty="0">
              <a:solidFill>
                <a:schemeClr val="tx1"/>
              </a:solidFill>
              <a:latin typeface="Arial" panose="020B0604020202020204" pitchFamily="34" charset="0"/>
              <a:cs typeface="Arial" panose="020B0604020202020204" pitchFamily="34" charset="0"/>
            </a:endParaRPr>
          </a:p>
        </p:txBody>
      </p:sp>
      <p:sp>
        <p:nvSpPr>
          <p:cNvPr id="8" name="AutoShape 2"/>
          <p:cNvSpPr>
            <a:spLocks noChangeArrowheads="1"/>
          </p:cNvSpPr>
          <p:nvPr/>
        </p:nvSpPr>
        <p:spPr bwMode="auto">
          <a:xfrm>
            <a:off x="4326772" y="471454"/>
            <a:ext cx="3449982" cy="42781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gn="r">
              <a:lnSpc>
                <a:spcPct val="93000"/>
              </a:lnSpc>
              <a:spcBef>
                <a:spcPct val="0"/>
              </a:spcBef>
              <a:buClrTx/>
              <a:buFontTx/>
              <a:buNone/>
            </a:pPr>
            <a:r>
              <a:rPr lang="fr-FR" sz="2800" b="1" dirty="0">
                <a:solidFill>
                  <a:srgbClr val="28639B"/>
                </a:solidFill>
              </a:rPr>
              <a:t>Une institution…</a:t>
            </a:r>
          </a:p>
        </p:txBody>
      </p:sp>
    </p:spTree>
    <p:extLst>
      <p:ext uri="{BB962C8B-B14F-4D97-AF65-F5344CB8AC3E}">
        <p14:creationId xmlns:p14="http://schemas.microsoft.com/office/powerpoint/2010/main" val="296502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2959" y="109759"/>
            <a:ext cx="864096" cy="855944"/>
          </a:xfrm>
          <a:prstGeom prst="rect">
            <a:avLst/>
          </a:prstGeom>
        </p:spPr>
      </p:pic>
      <p:sp>
        <p:nvSpPr>
          <p:cNvPr id="7" name="AutoShape 2"/>
          <p:cNvSpPr>
            <a:spLocks noChangeArrowheads="1"/>
          </p:cNvSpPr>
          <p:nvPr/>
        </p:nvSpPr>
        <p:spPr bwMode="auto">
          <a:xfrm>
            <a:off x="1117055" y="85988"/>
            <a:ext cx="3602992" cy="928514"/>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nSpc>
                <a:spcPct val="93000"/>
              </a:lnSpc>
              <a:spcBef>
                <a:spcPct val="0"/>
              </a:spcBef>
              <a:buClrTx/>
              <a:buFontTx/>
              <a:buNone/>
            </a:pPr>
            <a:r>
              <a:rPr lang="fr-FR" sz="2800" b="1" dirty="0">
                <a:solidFill>
                  <a:srgbClr val="28639B"/>
                </a:solidFill>
              </a:rPr>
              <a:t>Lycée Eugène Livet Nantes</a:t>
            </a:r>
          </a:p>
        </p:txBody>
      </p:sp>
      <p:sp>
        <p:nvSpPr>
          <p:cNvPr id="4" name="ZoneTexte 3"/>
          <p:cNvSpPr txBox="1"/>
          <p:nvPr/>
        </p:nvSpPr>
        <p:spPr>
          <a:xfrm>
            <a:off x="0" y="1184168"/>
            <a:ext cx="4314665" cy="5170646"/>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chemeClr val="tx1"/>
                </a:solidFill>
                <a:latin typeface="Arial" panose="020B0604020202020204" pitchFamily="34" charset="0"/>
                <a:cs typeface="Arial" panose="020B0604020202020204" pitchFamily="34" charset="0"/>
              </a:rPr>
              <a:t>Construction du Grand séminaire de 1850 à 1863</a:t>
            </a:r>
          </a:p>
          <a:p>
            <a:pPr marL="342900" indent="-342900">
              <a:buFont typeface="Arial" panose="020B0604020202020204" pitchFamily="34" charset="0"/>
              <a:buChar char="•"/>
            </a:pPr>
            <a:endParaRPr lang="fr-FR"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solidFill>
                  <a:schemeClr val="tx1"/>
                </a:solidFill>
                <a:latin typeface="Arial" panose="020B0604020202020204" pitchFamily="34" charset="0"/>
                <a:cs typeface="Arial" panose="020B0604020202020204" pitchFamily="34" charset="0"/>
              </a:rPr>
              <a:t>Installation de l’Ecole Nationale Professionnelle en 1910</a:t>
            </a:r>
          </a:p>
          <a:p>
            <a:pPr marL="342900" indent="-342900">
              <a:buFont typeface="Arial" panose="020B0604020202020204" pitchFamily="34" charset="0"/>
              <a:buChar char="•"/>
            </a:pPr>
            <a:endParaRPr lang="fr-FR"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solidFill>
                  <a:schemeClr val="tx1"/>
                </a:solidFill>
                <a:latin typeface="Arial" panose="020B0604020202020204" pitchFamily="34" charset="0"/>
                <a:cs typeface="Arial" panose="020B0604020202020204" pitchFamily="34" charset="0"/>
              </a:rPr>
              <a:t>Restructuration et construction des bâtiments de la cour élèves achevées en 1996</a:t>
            </a:r>
          </a:p>
          <a:p>
            <a:endParaRPr lang="fr-FR"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4425002" y="611635"/>
            <a:ext cx="4380126" cy="2817365"/>
          </a:xfrm>
          <a:prstGeom prst="rect">
            <a:avLst/>
          </a:prstGeom>
        </p:spPr>
      </p:pic>
      <p:pic>
        <p:nvPicPr>
          <p:cNvPr id="8" name="Image 7"/>
          <p:cNvPicPr>
            <a:picLocks noChangeAspect="1"/>
          </p:cNvPicPr>
          <p:nvPr/>
        </p:nvPicPr>
        <p:blipFill>
          <a:blip r:embed="rId4"/>
          <a:stretch>
            <a:fillRect/>
          </a:stretch>
        </p:blipFill>
        <p:spPr>
          <a:xfrm>
            <a:off x="4406658" y="3817000"/>
            <a:ext cx="4396065" cy="2571847"/>
          </a:xfrm>
          <a:prstGeom prst="rect">
            <a:avLst/>
          </a:prstGeom>
        </p:spPr>
      </p:pic>
      <p:sp>
        <p:nvSpPr>
          <p:cNvPr id="9" name="AutoShape 2"/>
          <p:cNvSpPr>
            <a:spLocks noChangeArrowheads="1"/>
          </p:cNvSpPr>
          <p:nvPr/>
        </p:nvSpPr>
        <p:spPr bwMode="auto">
          <a:xfrm>
            <a:off x="4830384" y="183817"/>
            <a:ext cx="2508069" cy="42781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8040" rIns="90000" bIns="45000"/>
          <a:lstStyle>
            <a:lvl1pPr marL="771525" indent="-660400">
              <a:spcBef>
                <a:spcPts val="1888"/>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4200">
                <a:solidFill>
                  <a:srgbClr val="FFFFFF"/>
                </a:solidFill>
                <a:latin typeface="Arial" panose="020B060402020202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771525" algn="l"/>
                <a:tab pos="1685925" algn="l"/>
                <a:tab pos="2600325" algn="l"/>
                <a:tab pos="3514725" algn="l"/>
                <a:tab pos="4429125" algn="l"/>
                <a:tab pos="5343525" algn="l"/>
                <a:tab pos="6257925" algn="l"/>
                <a:tab pos="7172325" algn="l"/>
                <a:tab pos="8086725" algn="l"/>
                <a:tab pos="9001125" algn="l"/>
                <a:tab pos="9915525" algn="l"/>
                <a:tab pos="10829925" algn="l"/>
              </a:tabLst>
              <a:defRPr>
                <a:solidFill>
                  <a:srgbClr val="000000"/>
                </a:solidFill>
                <a:latin typeface="Calibri" panose="020F0502020204030204" pitchFamily="34" charset="0"/>
                <a:ea typeface="Microsoft YaHei" panose="020B0503020204020204" pitchFamily="34" charset="-122"/>
              </a:defRPr>
            </a:lvl9pPr>
          </a:lstStyle>
          <a:p>
            <a:pPr marL="0" algn="r">
              <a:lnSpc>
                <a:spcPct val="93000"/>
              </a:lnSpc>
              <a:spcBef>
                <a:spcPct val="0"/>
              </a:spcBef>
              <a:buClrTx/>
              <a:buFontTx/>
              <a:buNone/>
            </a:pPr>
            <a:r>
              <a:rPr lang="fr-FR" sz="2800" b="1" dirty="0">
                <a:solidFill>
                  <a:srgbClr val="28639B"/>
                </a:solidFill>
              </a:rPr>
              <a:t>Un lieu…</a:t>
            </a:r>
          </a:p>
        </p:txBody>
      </p:sp>
    </p:spTree>
    <p:extLst>
      <p:ext uri="{BB962C8B-B14F-4D97-AF65-F5344CB8AC3E}">
        <p14:creationId xmlns:p14="http://schemas.microsoft.com/office/powerpoint/2010/main" val="129802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8524" y="417623"/>
            <a:ext cx="9065476" cy="6022753"/>
          </a:xfrm>
          <a:prstGeom prst="rect">
            <a:avLst/>
          </a:prstGeom>
        </p:spPr>
      </p:pic>
      <p:sp>
        <p:nvSpPr>
          <p:cNvPr id="3" name="ZoneTexte 2"/>
          <p:cNvSpPr txBox="1"/>
          <p:nvPr/>
        </p:nvSpPr>
        <p:spPr>
          <a:xfrm>
            <a:off x="5765073" y="6163377"/>
            <a:ext cx="1323704" cy="215444"/>
          </a:xfrm>
          <a:prstGeom prst="rect">
            <a:avLst/>
          </a:prstGeom>
          <a:noFill/>
        </p:spPr>
        <p:txBody>
          <a:bodyPr wrap="square" rtlCol="0">
            <a:spAutoFit/>
          </a:bodyPr>
          <a:lstStyle/>
          <a:p>
            <a:pPr marL="171450" indent="-171450">
              <a:buFont typeface="Arial" panose="020B0604020202020204" pitchFamily="34" charset="0"/>
              <a:buChar char="•"/>
            </a:pPr>
            <a:r>
              <a:rPr lang="fr-FR" sz="800" dirty="0">
                <a:solidFill>
                  <a:srgbClr val="FF0000"/>
                </a:solidFill>
              </a:rPr>
              <a:t>Euro et e-</a:t>
            </a:r>
            <a:r>
              <a:rPr lang="fr-FR" sz="800" dirty="0" err="1">
                <a:solidFill>
                  <a:srgbClr val="FF0000"/>
                </a:solidFill>
              </a:rPr>
              <a:t>twinning</a:t>
            </a:r>
            <a:endParaRPr lang="fr-FR" sz="800" dirty="0">
              <a:solidFill>
                <a:srgbClr val="FF0000"/>
              </a:solidFill>
            </a:endParaRPr>
          </a:p>
        </p:txBody>
      </p:sp>
    </p:spTree>
    <p:extLst>
      <p:ext uri="{BB962C8B-B14F-4D97-AF65-F5344CB8AC3E}">
        <p14:creationId xmlns:p14="http://schemas.microsoft.com/office/powerpoint/2010/main" val="304944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85121" y="559080"/>
            <a:ext cx="8308800" cy="55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104000"/>
              </a:lnSpc>
              <a:buClrTx/>
              <a:buFontTx/>
              <a:buNone/>
            </a:pPr>
            <a:r>
              <a:rPr lang="fr-FR" sz="1814" b="1" dirty="0">
                <a:solidFill>
                  <a:srgbClr val="000000"/>
                </a:solidFill>
                <a:latin typeface="Trebuchet MS" panose="020B0603020202020204" pitchFamily="34" charset="0"/>
              </a:rPr>
              <a:t>	</a:t>
            </a:r>
            <a:r>
              <a:rPr lang="fr-FR" sz="1814" b="1" dirty="0">
                <a:solidFill>
                  <a:srgbClr val="000000"/>
                </a:solidFill>
                <a:latin typeface="Arial" panose="020B0604020202020204" pitchFamily="34" charset="0"/>
              </a:rPr>
              <a:t>	</a:t>
            </a:r>
            <a:r>
              <a:rPr lang="fr-FR" sz="2540" b="1" dirty="0">
                <a:solidFill>
                  <a:srgbClr val="004586"/>
                </a:solidFill>
                <a:latin typeface="Arial" panose="020B0604020202020204" pitchFamily="34" charset="0"/>
              </a:rPr>
              <a:t>	</a:t>
            </a:r>
            <a:r>
              <a:rPr lang="fr-FR" sz="2903" b="1" dirty="0">
                <a:solidFill>
                  <a:srgbClr val="A53010"/>
                </a:solidFill>
                <a:latin typeface="Arial" panose="020B0604020202020204" pitchFamily="34" charset="0"/>
              </a:rPr>
              <a:t>Enseignements communs</a:t>
            </a:r>
          </a:p>
          <a:p>
            <a:pPr eaLnBrk="1">
              <a:lnSpc>
                <a:spcPct val="93000"/>
              </a:lnSpc>
              <a:buClrTx/>
              <a:buFontTx/>
              <a:buNone/>
            </a:pPr>
            <a:r>
              <a:rPr lang="fr-FR" sz="3266" b="1" dirty="0">
                <a:solidFill>
                  <a:srgbClr val="000000"/>
                </a:solidFill>
                <a:latin typeface="Arial" panose="020B0604020202020204" pitchFamily="34" charset="0"/>
              </a:rPr>
              <a:t>		</a:t>
            </a:r>
          </a:p>
        </p:txBody>
      </p:sp>
      <p:graphicFrame>
        <p:nvGraphicFramePr>
          <p:cNvPr id="4" name="Group 4"/>
          <p:cNvGraphicFramePr>
            <a:graphicFrameLocks noGrp="1"/>
          </p:cNvGraphicFramePr>
          <p:nvPr>
            <p:extLst>
              <p:ext uri="{D42A27DB-BD31-4B8C-83A1-F6EECF244321}">
                <p14:modId xmlns:p14="http://schemas.microsoft.com/office/powerpoint/2010/main" val="1794895434"/>
              </p:ext>
            </p:extLst>
          </p:nvPr>
        </p:nvGraphicFramePr>
        <p:xfrm>
          <a:off x="1261035" y="999376"/>
          <a:ext cx="7621919" cy="5905475"/>
        </p:xfrm>
        <a:graphic>
          <a:graphicData uri="http://schemas.openxmlformats.org/drawingml/2006/table">
            <a:tbl>
              <a:tblPr/>
              <a:tblGrid>
                <a:gridCol w="5560391">
                  <a:extLst>
                    <a:ext uri="{9D8B030D-6E8A-4147-A177-3AD203B41FA5}">
                      <a16:colId xmlns:a16="http://schemas.microsoft.com/office/drawing/2014/main" val="20000"/>
                    </a:ext>
                  </a:extLst>
                </a:gridCol>
                <a:gridCol w="2061528">
                  <a:extLst>
                    <a:ext uri="{9D8B030D-6E8A-4147-A177-3AD203B41FA5}">
                      <a16:colId xmlns:a16="http://schemas.microsoft.com/office/drawing/2014/main" val="20001"/>
                    </a:ext>
                  </a:extLst>
                </a:gridCol>
              </a:tblGrid>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1" i="0" u="none" strike="noStrike" cap="none" normalizeH="0" baseline="0" dirty="0">
                          <a:ln>
                            <a:noFill/>
                          </a:ln>
                          <a:solidFill>
                            <a:srgbClr val="28639B"/>
                          </a:solidFill>
                          <a:effectLst/>
                          <a:latin typeface="Arial" panose="020B0604020202020204" pitchFamily="34" charset="0"/>
                          <a:ea typeface="Microsoft YaHei" panose="020B0503020204020204" pitchFamily="34" charset="-122"/>
                        </a:rPr>
                        <a:t>Matière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1" i="0" u="none" strike="noStrike" cap="none" normalizeH="0" baseline="0" dirty="0">
                          <a:ln>
                            <a:noFill/>
                          </a:ln>
                          <a:solidFill>
                            <a:srgbClr val="28639B"/>
                          </a:solidFill>
                          <a:effectLst/>
                          <a:latin typeface="Arial" panose="020B0604020202020204" pitchFamily="34" charset="0"/>
                          <a:ea typeface="Microsoft YaHei" panose="020B0503020204020204" pitchFamily="34" charset="-122"/>
                        </a:rPr>
                        <a:t>Horaire hebdo.</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Français</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4 h</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Histoire-Géographie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3 h</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Langues vivantes A (anglais) et B (allemand, espagnol, italien)</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5 h 30</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Sciences économiques et sociales</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1 h 30</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Mathématiques</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4 h</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Physique-chimie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3 h</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Sciences de la Vie et de la Terre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1 h 30</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Education Physique et Sportive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 h</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Enseignement Moral et Civique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18 h annuelles</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081">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Sciences numérique et technologie</a:t>
                      </a:r>
                    </a:p>
                  </a:txBody>
                  <a:tcPr marL="82942" marR="82942" marT="159519"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 h 30</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8594">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Accompagnement personnalisé</a:t>
                      </a:r>
                    </a:p>
                  </a:txBody>
                  <a:tcPr marL="82942" marR="82942" marT="113400"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82942" marR="82942" marT="117972"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4059">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Accompagnement au choix de l’orientation</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82942" marR="82942" marT="117972"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4059">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Heures de vie de classe</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82942" marR="82942" marT="117972"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54059">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Enseignements optionnels</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5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82942" marR="82942" marT="117972"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54059">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500" b="0"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Dédoublements, </a:t>
                      </a:r>
                      <a:r>
                        <a:rPr kumimoji="0" lang="fr-FR" sz="1500" b="0" i="1" u="none" strike="noStrike" cap="none" normalizeH="0" baseline="0" dirty="0" err="1">
                          <a:ln>
                            <a:noFill/>
                          </a:ln>
                          <a:solidFill>
                            <a:srgbClr val="000000"/>
                          </a:solidFill>
                          <a:effectLst/>
                          <a:latin typeface="Arial" panose="020B0604020202020204" pitchFamily="34" charset="0"/>
                          <a:ea typeface="Microsoft YaHei" panose="020B0503020204020204" pitchFamily="34" charset="-122"/>
                        </a:rPr>
                        <a:t>co</a:t>
                      </a:r>
                      <a:r>
                        <a:rPr kumimoji="0" lang="fr-FR" sz="1500" b="0"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-enseignement, etc.</a:t>
                      </a:r>
                    </a:p>
                  </a:txBody>
                  <a:tcPr marL="82942" marR="82942" marT="144497"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5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82942" marR="82942" marT="117972" marB="41475"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5" name="Freeform 119"/>
          <p:cNvSpPr>
            <a:spLocks noChangeArrowheads="1"/>
          </p:cNvSpPr>
          <p:nvPr/>
        </p:nvSpPr>
        <p:spPr bwMode="auto">
          <a:xfrm>
            <a:off x="1210491" y="5161597"/>
            <a:ext cx="3751292" cy="1730880"/>
          </a:xfrm>
          <a:custGeom>
            <a:avLst/>
            <a:gdLst>
              <a:gd name="T0" fmla="*/ 2041525 w 4464050"/>
              <a:gd name="T1" fmla="*/ 0 h 1873250"/>
              <a:gd name="T2" fmla="*/ 4083050 w 4464050"/>
              <a:gd name="T3" fmla="*/ 990128 h 1873250"/>
              <a:gd name="T4" fmla="*/ 2041525 w 4464050"/>
              <a:gd name="T5" fmla="*/ 1980256 h 1873250"/>
              <a:gd name="T6" fmla="*/ 0 w 4464050"/>
              <a:gd name="T7" fmla="*/ 990128 h 1873250"/>
              <a:gd name="T8" fmla="*/ 0 60000 65536"/>
              <a:gd name="T9" fmla="*/ 0 60000 65536"/>
              <a:gd name="T10" fmla="*/ 0 60000 65536"/>
              <a:gd name="T11" fmla="*/ 0 60000 65536"/>
              <a:gd name="T12" fmla="*/ 91446 w 4464050"/>
              <a:gd name="T13" fmla="*/ 91446 h 1873250"/>
              <a:gd name="T14" fmla="*/ 4372604 w 4464050"/>
              <a:gd name="T15" fmla="*/ 1781804 h 1873250"/>
            </a:gdLst>
            <a:ahLst/>
            <a:cxnLst>
              <a:cxn ang="T8">
                <a:pos x="T0" y="T1"/>
              </a:cxn>
              <a:cxn ang="T9">
                <a:pos x="T2" y="T3"/>
              </a:cxn>
              <a:cxn ang="T10">
                <a:pos x="T4" y="T5"/>
              </a:cxn>
              <a:cxn ang="T11">
                <a:pos x="T6" y="T7"/>
              </a:cxn>
            </a:cxnLst>
            <a:rect l="T12" t="T13" r="T14" b="T15"/>
            <a:pathLst>
              <a:path w="4464050" h="1873250">
                <a:moveTo>
                  <a:pt x="312208" y="0"/>
                </a:moveTo>
                <a:lnTo>
                  <a:pt x="312208" y="0"/>
                </a:lnTo>
                <a:cubicBezTo>
                  <a:pt x="139780" y="-1"/>
                  <a:pt x="0" y="139780"/>
                  <a:pt x="0" y="312207"/>
                </a:cubicBezTo>
                <a:lnTo>
                  <a:pt x="0" y="1561042"/>
                </a:lnTo>
                <a:lnTo>
                  <a:pt x="0" y="1561041"/>
                </a:lnTo>
                <a:cubicBezTo>
                  <a:pt x="-1" y="1733469"/>
                  <a:pt x="139780" y="1873249"/>
                  <a:pt x="312207" y="1873250"/>
                </a:cubicBezTo>
                <a:lnTo>
                  <a:pt x="4151842" y="1873250"/>
                </a:lnTo>
                <a:cubicBezTo>
                  <a:pt x="4324269" y="1873249"/>
                  <a:pt x="4464050" y="1733469"/>
                  <a:pt x="4464050" y="1561042"/>
                </a:cubicBezTo>
                <a:lnTo>
                  <a:pt x="4464050" y="312208"/>
                </a:lnTo>
                <a:cubicBezTo>
                  <a:pt x="4464050" y="139780"/>
                  <a:pt x="4324269" y="0"/>
                  <a:pt x="4151842" y="0"/>
                </a:cubicBezTo>
                <a:lnTo>
                  <a:pt x="312208" y="0"/>
                </a:lnTo>
                <a:close/>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z="1633"/>
          </a:p>
        </p:txBody>
      </p:sp>
      <p:sp>
        <p:nvSpPr>
          <p:cNvPr id="6" name="AutoShape 120"/>
          <p:cNvSpPr>
            <a:spLocks noChangeArrowheads="1"/>
          </p:cNvSpPr>
          <p:nvPr/>
        </p:nvSpPr>
        <p:spPr bwMode="auto">
          <a:xfrm>
            <a:off x="5092065" y="5283721"/>
            <a:ext cx="3921525" cy="1264320"/>
          </a:xfrm>
          <a:custGeom>
            <a:avLst/>
            <a:gdLst>
              <a:gd name="T0" fmla="*/ 2233613 w 4467225"/>
              <a:gd name="T1" fmla="*/ 0 h 1393825"/>
              <a:gd name="T2" fmla="*/ 4467225 w 4467225"/>
              <a:gd name="T3" fmla="*/ 696913 h 1393825"/>
              <a:gd name="T4" fmla="*/ 2233613 w 4467225"/>
              <a:gd name="T5" fmla="*/ 1393825 h 1393825"/>
              <a:gd name="T6" fmla="*/ 0 w 4467225"/>
              <a:gd name="T7" fmla="*/ 696913 h 1393825"/>
              <a:gd name="T8" fmla="*/ 0 60000 65536"/>
              <a:gd name="T9" fmla="*/ 0 60000 65536"/>
              <a:gd name="T10" fmla="*/ 0 60000 65536"/>
              <a:gd name="T11" fmla="*/ 0 60000 65536"/>
              <a:gd name="T12" fmla="*/ 68042 w 4467225"/>
              <a:gd name="T13" fmla="*/ 68042 h 1393825"/>
              <a:gd name="T14" fmla="*/ 4399183 w 4467225"/>
              <a:gd name="T15" fmla="*/ 1325783 h 1393825"/>
            </a:gdLst>
            <a:ahLst/>
            <a:cxnLst>
              <a:cxn ang="T8">
                <a:pos x="T0" y="T1"/>
              </a:cxn>
              <a:cxn ang="T9">
                <a:pos x="T2" y="T3"/>
              </a:cxn>
              <a:cxn ang="T10">
                <a:pos x="T4" y="T5"/>
              </a:cxn>
              <a:cxn ang="T11">
                <a:pos x="T6" y="T7"/>
              </a:cxn>
            </a:cxnLst>
            <a:rect l="T12" t="T13" r="T14" b="T15"/>
            <a:pathLst>
              <a:path w="4467225" h="1393825">
                <a:moveTo>
                  <a:pt x="232304" y="0"/>
                </a:moveTo>
                <a:lnTo>
                  <a:pt x="232304" y="0"/>
                </a:lnTo>
                <a:cubicBezTo>
                  <a:pt x="104006" y="-1"/>
                  <a:pt x="0" y="104006"/>
                  <a:pt x="0" y="232303"/>
                </a:cubicBezTo>
                <a:lnTo>
                  <a:pt x="0" y="1161521"/>
                </a:lnTo>
                <a:lnTo>
                  <a:pt x="0" y="1161520"/>
                </a:lnTo>
                <a:cubicBezTo>
                  <a:pt x="-1" y="1289818"/>
                  <a:pt x="104006" y="1393824"/>
                  <a:pt x="232303" y="1393825"/>
                </a:cubicBezTo>
                <a:lnTo>
                  <a:pt x="4234921" y="1393825"/>
                </a:lnTo>
                <a:cubicBezTo>
                  <a:pt x="4363218" y="1393824"/>
                  <a:pt x="4467225" y="1289818"/>
                  <a:pt x="4467225" y="1161521"/>
                </a:cubicBezTo>
                <a:lnTo>
                  <a:pt x="4467225" y="232304"/>
                </a:lnTo>
                <a:cubicBezTo>
                  <a:pt x="4467225" y="104006"/>
                  <a:pt x="4363218" y="0"/>
                  <a:pt x="4234921" y="0"/>
                </a:cubicBezTo>
                <a:lnTo>
                  <a:pt x="232304" y="0"/>
                </a:lnTo>
                <a:close/>
              </a:path>
            </a:pathLst>
          </a:custGeom>
          <a:solidFill>
            <a:srgbClr val="FFFF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2452" rIns="81638" bIns="42452"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a:buClrTx/>
              <a:buFontTx/>
              <a:buNone/>
            </a:pPr>
            <a:r>
              <a:rPr lang="fr-FR" sz="1451">
                <a:solidFill>
                  <a:srgbClr val="000000"/>
                </a:solidFill>
                <a:latin typeface="Arial" panose="020B0604020202020204" pitchFamily="34" charset="0"/>
              </a:rPr>
              <a:t>Organisation selon les choix pédagogiques arrêtés par l’établissement</a:t>
            </a:r>
          </a:p>
        </p:txBody>
      </p:sp>
      <p:sp>
        <p:nvSpPr>
          <p:cNvPr id="10" name="Text Box 1"/>
          <p:cNvSpPr txBox="1">
            <a:spLocks noChangeArrowheads="1"/>
          </p:cNvSpPr>
          <p:nvPr/>
        </p:nvSpPr>
        <p:spPr bwMode="auto">
          <a:xfrm>
            <a:off x="662165" y="-39088"/>
            <a:ext cx="8228160" cy="85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329" rIns="0" bIns="0" anchor="ctr"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3266" b="1" dirty="0">
                <a:solidFill>
                  <a:srgbClr val="28639B"/>
                </a:solidFill>
                <a:latin typeface="Arial" panose="020B0604020202020204" pitchFamily="34" charset="0"/>
              </a:rPr>
              <a:t>Les horaires en classe de seconde</a:t>
            </a:r>
          </a:p>
        </p:txBody>
      </p:sp>
      <p:pic>
        <p:nvPicPr>
          <p:cNvPr id="11" name="Image 10"/>
          <p:cNvPicPr>
            <a:picLocks noChangeAspect="1"/>
          </p:cNvPicPr>
          <p:nvPr/>
        </p:nvPicPr>
        <p:blipFill>
          <a:blip r:embed="rId3"/>
          <a:stretch>
            <a:fillRect/>
          </a:stretch>
        </p:blipFill>
        <p:spPr>
          <a:xfrm>
            <a:off x="229456" y="99922"/>
            <a:ext cx="783810" cy="776415"/>
          </a:xfrm>
          <a:prstGeom prst="rect">
            <a:avLst/>
          </a:prstGeom>
        </p:spPr>
      </p:pic>
    </p:spTree>
    <p:extLst>
      <p:ext uri="{BB962C8B-B14F-4D97-AF65-F5344CB8AC3E}">
        <p14:creationId xmlns:p14="http://schemas.microsoft.com/office/powerpoint/2010/main" val="41369340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44855" y="647546"/>
            <a:ext cx="7772334"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1"/>
          <a:lstStyle>
            <a:lvl1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2913" algn="l"/>
                <a:tab pos="890588" algn="l"/>
                <a:tab pos="1339850" algn="l"/>
                <a:tab pos="1789113" algn="l"/>
                <a:tab pos="2238375" algn="l"/>
                <a:tab pos="2687638" algn="l"/>
                <a:tab pos="3136900" algn="l"/>
                <a:tab pos="3586163" algn="l"/>
                <a:tab pos="4035425" algn="l"/>
                <a:tab pos="4484688" algn="l"/>
                <a:tab pos="4933950" algn="l"/>
                <a:tab pos="5383213" algn="l"/>
                <a:tab pos="5834063" algn="l"/>
                <a:tab pos="6283325" algn="l"/>
                <a:tab pos="6732588" algn="l"/>
                <a:tab pos="7181850" algn="l"/>
                <a:tab pos="7631113" algn="l"/>
                <a:tab pos="8080375" algn="l"/>
                <a:tab pos="8529638" algn="l"/>
                <a:tab pos="8978900" algn="l"/>
                <a:tab pos="9428163" algn="l"/>
                <a:tab pos="9877425" algn="l"/>
                <a:tab pos="10325100"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104000"/>
              </a:lnSpc>
              <a:buClrTx/>
              <a:buFontTx/>
              <a:buNone/>
            </a:pPr>
            <a:r>
              <a:rPr lang="fr-FR" sz="3266" b="1" dirty="0">
                <a:solidFill>
                  <a:srgbClr val="A53010"/>
                </a:solidFill>
                <a:latin typeface="Trebuchet MS" panose="020B0603020202020204" pitchFamily="34" charset="0"/>
              </a:rPr>
              <a:t>L’accompagnement des élèves</a:t>
            </a:r>
          </a:p>
          <a:p>
            <a:pPr algn="ctr" eaLnBrk="1">
              <a:lnSpc>
                <a:spcPct val="104000"/>
              </a:lnSpc>
              <a:buClrTx/>
              <a:buFontTx/>
              <a:buNone/>
            </a:pPr>
            <a:endParaRPr lang="fr-FR" sz="3266" b="1" u="sng" dirty="0">
              <a:solidFill>
                <a:srgbClr val="004586"/>
              </a:solidFill>
              <a:latin typeface="Trebuchet MS" panose="020B0603020202020204" pitchFamily="34" charset="0"/>
            </a:endParaRPr>
          </a:p>
          <a:p>
            <a:pPr algn="ctr" eaLnBrk="1">
              <a:lnSpc>
                <a:spcPct val="104000"/>
              </a:lnSpc>
              <a:buClrTx/>
              <a:buFontTx/>
              <a:buNone/>
            </a:pPr>
            <a:endParaRPr lang="fr-FR" sz="3266" b="1" u="sng" dirty="0">
              <a:solidFill>
                <a:srgbClr val="004586"/>
              </a:solidFill>
              <a:latin typeface="Trebuchet MS" panose="020B0603020202020204" pitchFamily="34" charset="0"/>
            </a:endParaRPr>
          </a:p>
          <a:p>
            <a:pPr algn="ctr" eaLnBrk="1">
              <a:lnSpc>
                <a:spcPct val="104000"/>
              </a:lnSpc>
              <a:buClrTx/>
              <a:buFontTx/>
              <a:buNone/>
            </a:pPr>
            <a:endParaRPr lang="fr-FR" sz="3266" b="1" u="sng" dirty="0">
              <a:solidFill>
                <a:srgbClr val="004586"/>
              </a:solidFill>
              <a:latin typeface="Trebuchet MS" panose="020B0603020202020204" pitchFamily="34" charset="0"/>
            </a:endParaRPr>
          </a:p>
        </p:txBody>
      </p:sp>
      <p:sp>
        <p:nvSpPr>
          <p:cNvPr id="5" name="Text Box 3"/>
          <p:cNvSpPr txBox="1">
            <a:spLocks noChangeArrowheads="1"/>
          </p:cNvSpPr>
          <p:nvPr/>
        </p:nvSpPr>
        <p:spPr bwMode="auto">
          <a:xfrm>
            <a:off x="849600" y="2449801"/>
            <a:ext cx="8294400" cy="176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marL="339725" indent="-334963">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9pPr>
          </a:lstStyle>
          <a:p>
            <a:pPr eaLnBrk="1">
              <a:lnSpc>
                <a:spcPct val="93000"/>
              </a:lnSpc>
              <a:buClrTx/>
              <a:buFontTx/>
              <a:buNone/>
            </a:pPr>
            <a:endParaRPr lang="fr-FR" sz="2540" b="1">
              <a:solidFill>
                <a:srgbClr val="000000"/>
              </a:solidFill>
              <a:latin typeface="Arial" panose="020B0604020202020204" pitchFamily="34" charset="0"/>
            </a:endParaRPr>
          </a:p>
          <a:p>
            <a:pPr eaLnBrk="1">
              <a:lnSpc>
                <a:spcPct val="93000"/>
              </a:lnSpc>
              <a:buClrTx/>
              <a:buFontTx/>
              <a:buNone/>
            </a:pPr>
            <a:endParaRPr lang="en-US" sz="2540" b="1">
              <a:solidFill>
                <a:srgbClr val="000000"/>
              </a:solidFill>
              <a:latin typeface="Arial" panose="020B0604020202020204" pitchFamily="34" charset="0"/>
            </a:endParaRPr>
          </a:p>
          <a:p>
            <a:pPr eaLnBrk="1">
              <a:lnSpc>
                <a:spcPct val="93000"/>
              </a:lnSpc>
              <a:buClrTx/>
              <a:buFontTx/>
              <a:buNone/>
            </a:pPr>
            <a:endParaRPr lang="en-US" sz="2540" b="1">
              <a:solidFill>
                <a:srgbClr val="000000"/>
              </a:solidFill>
              <a:latin typeface="Arial" panose="020B0604020202020204" pitchFamily="34" charset="0"/>
            </a:endParaRPr>
          </a:p>
          <a:p>
            <a:pPr eaLnBrk="1">
              <a:lnSpc>
                <a:spcPct val="93000"/>
              </a:lnSpc>
              <a:buClrTx/>
              <a:buFontTx/>
              <a:buNone/>
            </a:pPr>
            <a:endParaRPr lang="en-US" sz="2540" b="1">
              <a:solidFill>
                <a:srgbClr val="000000"/>
              </a:solidFill>
              <a:latin typeface="Arial" panose="020B0604020202020204" pitchFamily="34" charset="0"/>
            </a:endParaRPr>
          </a:p>
          <a:p>
            <a:pPr eaLnBrk="1">
              <a:lnSpc>
                <a:spcPct val="93000"/>
              </a:lnSpc>
              <a:buClrTx/>
              <a:buFontTx/>
              <a:buNone/>
            </a:pPr>
            <a:endParaRPr lang="en-US" sz="2177">
              <a:solidFill>
                <a:srgbClr val="000000"/>
              </a:solidFill>
              <a:latin typeface="Arial" panose="020B0604020202020204" pitchFamily="34" charset="0"/>
            </a:endParaRPr>
          </a:p>
          <a:p>
            <a:pPr eaLnBrk="1">
              <a:lnSpc>
                <a:spcPct val="93000"/>
              </a:lnSpc>
              <a:buClrTx/>
              <a:buFontTx/>
              <a:buNone/>
            </a:pPr>
            <a:endParaRPr lang="en-US" sz="2177">
              <a:solidFill>
                <a:srgbClr val="000000"/>
              </a:solidFill>
              <a:latin typeface="Arial" panose="020B0604020202020204" pitchFamily="34" charset="0"/>
            </a:endParaRPr>
          </a:p>
          <a:p>
            <a:pPr eaLnBrk="1">
              <a:lnSpc>
                <a:spcPct val="93000"/>
              </a:lnSpc>
              <a:buClrTx/>
              <a:buFontTx/>
              <a:buNone/>
            </a:pPr>
            <a:endParaRPr lang="en-US" sz="2177">
              <a:solidFill>
                <a:srgbClr val="000000"/>
              </a:solidFill>
              <a:latin typeface="Arial" panose="020B0604020202020204" pitchFamily="34" charset="0"/>
            </a:endParaRPr>
          </a:p>
          <a:p>
            <a:pPr eaLnBrk="1">
              <a:lnSpc>
                <a:spcPct val="93000"/>
              </a:lnSpc>
              <a:buClrTx/>
              <a:buFontTx/>
              <a:buNone/>
            </a:pPr>
            <a:endParaRPr lang="en-US" sz="2177">
              <a:solidFill>
                <a:srgbClr val="000000"/>
              </a:solidFill>
              <a:latin typeface="Arial" panose="020B0604020202020204" pitchFamily="34" charset="0"/>
            </a:endParaRPr>
          </a:p>
          <a:p>
            <a:pPr eaLnBrk="1">
              <a:lnSpc>
                <a:spcPct val="93000"/>
              </a:lnSpc>
              <a:buClrTx/>
              <a:buFontTx/>
              <a:buNone/>
            </a:pPr>
            <a:endParaRPr lang="en-US" sz="2177">
              <a:solidFill>
                <a:srgbClr val="000000"/>
              </a:solidFill>
              <a:latin typeface="Arial" panose="020B0604020202020204" pitchFamily="34" charset="0"/>
            </a:endParaRPr>
          </a:p>
        </p:txBody>
      </p:sp>
      <p:graphicFrame>
        <p:nvGraphicFramePr>
          <p:cNvPr id="6" name="Group 5"/>
          <p:cNvGraphicFramePr>
            <a:graphicFrameLocks noGrp="1"/>
          </p:cNvGraphicFramePr>
          <p:nvPr>
            <p:extLst>
              <p:ext uri="{D42A27DB-BD31-4B8C-83A1-F6EECF244321}">
                <p14:modId xmlns:p14="http://schemas.microsoft.com/office/powerpoint/2010/main" val="1501338626"/>
              </p:ext>
            </p:extLst>
          </p:nvPr>
        </p:nvGraphicFramePr>
        <p:xfrm>
          <a:off x="633601" y="1562761"/>
          <a:ext cx="7830720" cy="4439520"/>
        </p:xfrm>
        <a:graphic>
          <a:graphicData uri="http://schemas.openxmlformats.org/drawingml/2006/table">
            <a:tbl>
              <a:tblPr/>
              <a:tblGrid>
                <a:gridCol w="3913920">
                  <a:extLst>
                    <a:ext uri="{9D8B030D-6E8A-4147-A177-3AD203B41FA5}">
                      <a16:colId xmlns:a16="http://schemas.microsoft.com/office/drawing/2014/main" val="20000"/>
                    </a:ext>
                  </a:extLst>
                </a:gridCol>
                <a:gridCol w="3916800">
                  <a:extLst>
                    <a:ext uri="{9D8B030D-6E8A-4147-A177-3AD203B41FA5}">
                      <a16:colId xmlns:a16="http://schemas.microsoft.com/office/drawing/2014/main" val="20001"/>
                    </a:ext>
                  </a:extLst>
                </a:gridCol>
              </a:tblGrid>
              <a:tr h="298583">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1"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Au programme</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Actuellement au lycée Livet</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6110">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54 h de parcours orientation pour chaque élève</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38138" indent="-338138">
                        <a:lnSpc>
                          <a:spcPct val="93000"/>
                        </a:lnSpc>
                        <a:spcAft>
                          <a:spcPts val="1425"/>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ea typeface="Microsoft YaHei" panose="020B0503020204020204" pitchFamily="34" charset="-122"/>
                        </a:defRPr>
                      </a:lvl9pPr>
                    </a:lstStyle>
                    <a:p>
                      <a:pPr marL="338138" marR="0" lvl="0" indent="-338138" algn="l" defTabSz="449263" rtl="0" eaLnBrk="1" fontAlgn="base" latinLnBrk="0" hangingPunct="1">
                        <a:lnSpc>
                          <a:spcPct val="81000"/>
                        </a:lnSpc>
                        <a:spcBef>
                          <a:spcPct val="0"/>
                        </a:spcBef>
                        <a:spcAft>
                          <a:spcPct val="0"/>
                        </a:spcAft>
                        <a:buClr>
                          <a:srgbClr val="000000"/>
                        </a:buClr>
                        <a:buSzPct val="100000"/>
                        <a:buFont typeface="Calibri" panose="020F050202020403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kumimoji="0" lang="fr-FR" sz="13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1 h avec le professeur principal (et le professeur documentaliste) : méthodologie, entretiens individuels, projets de classe…</a:t>
                      </a:r>
                    </a:p>
                    <a:p>
                      <a:pPr marL="0" marR="0" lvl="0" indent="0" algn="l" defTabSz="449263" rtl="0" eaLnBrk="1" fontAlgn="base" latinLnBrk="0" hangingPunct="1">
                        <a:lnSpc>
                          <a:spcPct val="81000"/>
                        </a:lnSpc>
                        <a:spcBef>
                          <a:spcPct val="0"/>
                        </a:spcBef>
                        <a:spcAft>
                          <a:spcPct val="0"/>
                        </a:spcAft>
                        <a:buClr>
                          <a:srgbClr val="000000"/>
                        </a:buClr>
                        <a:buSzPct val="100000"/>
                        <a:buFont typeface="Calibri" panose="020F0502020204030204"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kumimoji="0" lang="fr-FR" sz="13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endParaRPr>
                    </a:p>
                    <a:p>
                      <a:pPr marL="338138" marR="0" lvl="0" indent="-338138" algn="l" defTabSz="449263" rtl="0" eaLnBrk="1" fontAlgn="base" latinLnBrk="0" hangingPunct="1">
                        <a:lnSpc>
                          <a:spcPct val="87000"/>
                        </a:lnSpc>
                        <a:spcBef>
                          <a:spcPct val="0"/>
                        </a:spcBef>
                        <a:spcAft>
                          <a:spcPct val="0"/>
                        </a:spcAft>
                        <a:buClr>
                          <a:srgbClr val="000000"/>
                        </a:buClr>
                        <a:buSzPct val="100000"/>
                        <a:buFont typeface="Calibri" panose="020F050202020403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kumimoji="0" lang="fr-FR" sz="13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Diverses actions d’orientation</a:t>
                      </a:r>
                    </a:p>
                    <a:p>
                      <a:pPr marL="339725" marR="0" lvl="0" indent="-338138" algn="l" defTabSz="449263" rtl="0" eaLnBrk="1" fontAlgn="base" latinLnBrk="0" hangingPunct="1">
                        <a:lnSpc>
                          <a:spcPct val="87000"/>
                        </a:lnSpc>
                        <a:spcBef>
                          <a:spcPct val="0"/>
                        </a:spcBef>
                        <a:spcAft>
                          <a:spcPct val="0"/>
                        </a:spcAft>
                        <a:buClrTx/>
                        <a:buSzPct val="100000"/>
                        <a:buFontTx/>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kumimoji="0" lang="fr-FR" sz="13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1">
                        <a:lnSpc>
                          <a:spcPct val="87000"/>
                        </a:lnSpc>
                        <a:spcBef>
                          <a:spcPct val="0"/>
                        </a:spcBef>
                        <a:spcAft>
                          <a:spcPct val="0"/>
                        </a:spcAft>
                        <a:buClr>
                          <a:srgbClr val="000000"/>
                        </a:buClr>
                        <a:buSzPct val="100000"/>
                        <a:buFont typeface="Calibri" panose="020F0502020204030204"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kumimoji="0" lang="fr-FR" sz="11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endParaRPr>
                    </a:p>
                    <a:p>
                      <a:pPr marL="339725" marR="0" lvl="0" indent="-338138" algn="l" defTabSz="449263" rtl="0" eaLnBrk="1" fontAlgn="base" latinLnBrk="0" hangingPunct="1">
                        <a:lnSpc>
                          <a:spcPct val="87000"/>
                        </a:lnSpc>
                        <a:spcBef>
                          <a:spcPct val="0"/>
                        </a:spcBef>
                        <a:spcAft>
                          <a:spcPct val="0"/>
                        </a:spcAft>
                        <a:buClrTx/>
                        <a:buSzPct val="100000"/>
                        <a:buFontTx/>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kumimoji="0" lang="fr-FR" sz="11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        &gt; possibilité d’intégrer BRIO en première/terminale.</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4280">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Accompagnement personnalisé en français et mathématiques pour les élèves dont les besoins auront été détectés suite aux évaluations nationales</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2"/>
                  </a:ext>
                </a:extLst>
              </a:tr>
              <a:tr h="682477">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Heure de vie de classe, assurée par le professeur principal, en fonction des besoins</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1" i="1"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Au minimum 10 h de vie de classe dans l’année, en fonction des besoins. </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1398070">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 Heures à effectifs réduits</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300" b="1" i="1"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Calibri" panose="020F0502020204030204" pitchFamily="34" charset="0"/>
                        </a:rPr>
                        <a:t>Des groupes à effectif réduit en français, langues, disciplines scientifiques et options pour faciliter l’expression orale, la démarche expérimentale, le travail en groupe et le choix de la filière et des spécialités en première. </a:t>
                      </a:r>
                    </a:p>
                  </a:txBody>
                  <a:tcPr marL="52575" marR="52575" marT="51536" marB="0"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7" name="Image 6"/>
          <p:cNvPicPr>
            <a:picLocks noChangeAspect="1"/>
          </p:cNvPicPr>
          <p:nvPr/>
        </p:nvPicPr>
        <p:blipFill>
          <a:blip r:embed="rId3"/>
          <a:stretch>
            <a:fillRect/>
          </a:stretch>
        </p:blipFill>
        <p:spPr>
          <a:xfrm>
            <a:off x="229456" y="99922"/>
            <a:ext cx="783810" cy="776415"/>
          </a:xfrm>
          <a:prstGeom prst="rect">
            <a:avLst/>
          </a:prstGeom>
        </p:spPr>
      </p:pic>
    </p:spTree>
    <p:extLst>
      <p:ext uri="{BB962C8B-B14F-4D97-AF65-F5344CB8AC3E}">
        <p14:creationId xmlns:p14="http://schemas.microsoft.com/office/powerpoint/2010/main" val="36462971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1293502" y="-41542"/>
            <a:ext cx="7211476" cy="807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2329" rIns="0" bIns="0" anchor="ctr"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3628" b="1" dirty="0">
                <a:solidFill>
                  <a:srgbClr val="28639B"/>
                </a:solidFill>
                <a:latin typeface="Arial" panose="020B0604020202020204" pitchFamily="34" charset="0"/>
              </a:rPr>
              <a:t>Classe de seconde : contenus</a:t>
            </a:r>
          </a:p>
        </p:txBody>
      </p:sp>
      <p:sp>
        <p:nvSpPr>
          <p:cNvPr id="4" name="Text Box 2"/>
          <p:cNvSpPr txBox="1">
            <a:spLocks noChangeArrowheads="1"/>
          </p:cNvSpPr>
          <p:nvPr/>
        </p:nvSpPr>
        <p:spPr bwMode="auto">
          <a:xfrm>
            <a:off x="223201" y="766274"/>
            <a:ext cx="9144000" cy="11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1"/>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104000"/>
              </a:lnSpc>
              <a:buClrTx/>
              <a:buFontTx/>
              <a:buNone/>
            </a:pPr>
            <a:r>
              <a:rPr lang="fr-FR" sz="2540" b="1" dirty="0">
                <a:solidFill>
                  <a:srgbClr val="A53010"/>
                </a:solidFill>
                <a:latin typeface="Arial" panose="020B0604020202020204" pitchFamily="34" charset="0"/>
              </a:rPr>
              <a:t>Enseignements optionnels au lycée Livet</a:t>
            </a:r>
          </a:p>
          <a:p>
            <a:pPr algn="ctr" eaLnBrk="1">
              <a:lnSpc>
                <a:spcPct val="104000"/>
              </a:lnSpc>
              <a:buClrTx/>
              <a:buFontTx/>
              <a:buNone/>
            </a:pPr>
            <a:r>
              <a:rPr lang="fr-FR" sz="2540" b="1" i="1" dirty="0">
                <a:solidFill>
                  <a:srgbClr val="A53010"/>
                </a:solidFill>
                <a:latin typeface="Arial" panose="020B0604020202020204" pitchFamily="34" charset="0"/>
              </a:rPr>
              <a:t>Tous les élèves en choisissent </a:t>
            </a:r>
            <a:r>
              <a:rPr lang="fr-FR" sz="2540" b="1" i="1" u="sng" dirty="0">
                <a:solidFill>
                  <a:srgbClr val="A53010"/>
                </a:solidFill>
                <a:latin typeface="Arial" panose="020B0604020202020204" pitchFamily="34" charset="0"/>
              </a:rPr>
              <a:t>obligatoirement</a:t>
            </a:r>
            <a:r>
              <a:rPr lang="fr-FR" sz="2540" b="1" i="1" dirty="0">
                <a:solidFill>
                  <a:srgbClr val="A53010"/>
                </a:solidFill>
                <a:latin typeface="Arial" panose="020B0604020202020204" pitchFamily="34" charset="0"/>
              </a:rPr>
              <a:t> un </a:t>
            </a:r>
          </a:p>
          <a:p>
            <a:pPr algn="ctr" eaLnBrk="1">
              <a:lnSpc>
                <a:spcPct val="104000"/>
              </a:lnSpc>
              <a:buClrTx/>
              <a:buFontTx/>
              <a:buNone/>
            </a:pPr>
            <a:r>
              <a:rPr lang="fr-FR" sz="2540" b="1" i="1" dirty="0">
                <a:solidFill>
                  <a:srgbClr val="A53010"/>
                </a:solidFill>
                <a:latin typeface="Arial" panose="020B0604020202020204" pitchFamily="34" charset="0"/>
              </a:rPr>
              <a:t>à l’inscription</a:t>
            </a:r>
          </a:p>
        </p:txBody>
      </p:sp>
      <p:sp>
        <p:nvSpPr>
          <p:cNvPr id="5" name="Text Box 3"/>
          <p:cNvSpPr txBox="1">
            <a:spLocks noChangeArrowheads="1"/>
          </p:cNvSpPr>
          <p:nvPr/>
        </p:nvSpPr>
        <p:spPr bwMode="auto">
          <a:xfrm>
            <a:off x="752040" y="2123798"/>
            <a:ext cx="7934962" cy="42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9pPr>
          </a:lstStyle>
          <a:p>
            <a:pPr eaLnBrk="1">
              <a:lnSpc>
                <a:spcPct val="93000"/>
              </a:lnSpc>
              <a:buClr>
                <a:srgbClr val="000000"/>
              </a:buClr>
              <a:buSzPct val="100000"/>
              <a:buFont typeface="Arial" panose="020B0604020202020204" pitchFamily="34" charset="0"/>
              <a:buChar char="•"/>
              <a:defRPr/>
            </a:pPr>
            <a:r>
              <a:rPr lang="fr-FR" sz="2177" dirty="0">
                <a:latin typeface="Arial" panose="020B0604020202020204" pitchFamily="34" charset="0"/>
              </a:rPr>
              <a:t>Sciences de l’Ingénieur, Création  et Innovation Technologique  (SI-CIT, 1h30)</a:t>
            </a:r>
          </a:p>
          <a:p>
            <a:pPr marL="308165">
              <a:lnSpc>
                <a:spcPct val="93000"/>
              </a:lnSpc>
              <a:buSzPct val="100000"/>
              <a:defRPr/>
            </a:pPr>
            <a:r>
              <a:rPr lang="en-US" sz="2177" i="1" dirty="0">
                <a:latin typeface="Arial" panose="020B0604020202020204" pitchFamily="34" charset="0"/>
              </a:rPr>
              <a:t>	</a:t>
            </a:r>
            <a:r>
              <a:rPr lang="fr-FR" sz="2177" dirty="0">
                <a:latin typeface="Arial" panose="020B0604020202020204" pitchFamily="34" charset="0"/>
              </a:rPr>
              <a:t>	</a:t>
            </a:r>
            <a:r>
              <a:rPr lang="fr-FR" sz="2177" i="1" dirty="0">
                <a:latin typeface="Arial" panose="020B0604020202020204" pitchFamily="34" charset="0"/>
              </a:rPr>
              <a:t>ou</a:t>
            </a:r>
          </a:p>
          <a:p>
            <a:pPr eaLnBrk="1">
              <a:lnSpc>
                <a:spcPct val="93000"/>
              </a:lnSpc>
              <a:buClr>
                <a:srgbClr val="000000"/>
              </a:buClr>
              <a:buSzPct val="100000"/>
              <a:buFont typeface="Arial" panose="020B0604020202020204" pitchFamily="34" charset="0"/>
              <a:buChar char="•"/>
              <a:defRPr/>
            </a:pPr>
            <a:r>
              <a:rPr lang="fr-FR" sz="2177" dirty="0">
                <a:latin typeface="Arial" panose="020B0604020202020204" pitchFamily="34" charset="0"/>
              </a:rPr>
              <a:t>Sciences et Laboratoire (SL, 1h30, contingentée 36 places, sélection par une commission, sur les résultats scolaires)</a:t>
            </a:r>
          </a:p>
          <a:p>
            <a:pPr marL="308165">
              <a:lnSpc>
                <a:spcPct val="93000"/>
              </a:lnSpc>
              <a:buSzPct val="100000"/>
              <a:defRPr/>
            </a:pPr>
            <a:endParaRPr lang="en-US" sz="2177" dirty="0">
              <a:latin typeface="Arial" panose="020B0604020202020204" pitchFamily="34" charset="0"/>
            </a:endParaRPr>
          </a:p>
          <a:p>
            <a:pPr eaLnBrk="1">
              <a:lnSpc>
                <a:spcPct val="93000"/>
              </a:lnSpc>
              <a:buClr>
                <a:srgbClr val="000000"/>
              </a:buClr>
              <a:buSzPct val="100000"/>
              <a:buFont typeface="Arial" panose="020B0604020202020204" pitchFamily="34" charset="0"/>
              <a:buChar char="•"/>
              <a:defRPr/>
            </a:pPr>
            <a:r>
              <a:rPr lang="en-US" sz="2177" dirty="0" err="1">
                <a:latin typeface="Arial" panose="020B0604020202020204" pitchFamily="34" charset="0"/>
              </a:rPr>
              <a:t>Création</a:t>
            </a:r>
            <a:r>
              <a:rPr lang="en-US" sz="2177" dirty="0">
                <a:latin typeface="Arial" panose="020B0604020202020204" pitchFamily="34" charset="0"/>
              </a:rPr>
              <a:t> et Culture Design (6h)</a:t>
            </a:r>
          </a:p>
          <a:p>
            <a:pPr marL="308165" algn="just">
              <a:lnSpc>
                <a:spcPct val="93000"/>
              </a:lnSpc>
              <a:buSzPct val="100000"/>
              <a:defRPr/>
            </a:pPr>
            <a:r>
              <a:rPr lang="en-US" sz="1633" i="1" dirty="0">
                <a:latin typeface="Arial" panose="020B0604020202020204" pitchFamily="34" charset="0"/>
              </a:rPr>
              <a:t>	</a:t>
            </a:r>
            <a:r>
              <a:rPr lang="en-US" sz="1633" i="1" dirty="0">
                <a:solidFill>
                  <a:srgbClr val="28639B"/>
                </a:solidFill>
                <a:latin typeface="Arial" panose="020B0604020202020204" pitchFamily="34" charset="0"/>
              </a:rPr>
              <a:t>Section </a:t>
            </a:r>
            <a:r>
              <a:rPr lang="en-US" sz="1633" i="1" dirty="0" err="1">
                <a:solidFill>
                  <a:srgbClr val="28639B"/>
                </a:solidFill>
                <a:latin typeface="Arial" panose="020B0604020202020204" pitchFamily="34" charset="0"/>
              </a:rPr>
              <a:t>contingentée</a:t>
            </a:r>
            <a:r>
              <a:rPr lang="en-US" sz="1633" i="1" dirty="0">
                <a:solidFill>
                  <a:srgbClr val="28639B"/>
                </a:solidFill>
                <a:latin typeface="Arial" panose="020B0604020202020204" pitchFamily="34" charset="0"/>
              </a:rPr>
              <a:t>, 30 places, affectation par la Dsden44, à </a:t>
            </a:r>
            <a:r>
              <a:rPr lang="en-US" sz="1633" i="1" dirty="0" err="1">
                <a:solidFill>
                  <a:srgbClr val="28639B"/>
                </a:solidFill>
                <a:latin typeface="Arial" panose="020B0604020202020204" pitchFamily="34" charset="0"/>
              </a:rPr>
              <a:t>saisir</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comme</a:t>
            </a:r>
            <a:r>
              <a:rPr lang="en-US" sz="1633" i="1" dirty="0">
                <a:solidFill>
                  <a:srgbClr val="28639B"/>
                </a:solidFill>
                <a:latin typeface="Arial" panose="020B0604020202020204" pitchFamily="34" charset="0"/>
              </a:rPr>
              <a:t> 1</a:t>
            </a:r>
            <a:r>
              <a:rPr lang="en-US" sz="1633" i="1" baseline="30000" dirty="0">
                <a:solidFill>
                  <a:srgbClr val="28639B"/>
                </a:solidFill>
                <a:latin typeface="Arial" panose="020B0604020202020204" pitchFamily="34" charset="0"/>
              </a:rPr>
              <a:t>er</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voeu</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sur</a:t>
            </a:r>
            <a:r>
              <a:rPr lang="en-US" sz="1633" i="1" dirty="0">
                <a:solidFill>
                  <a:srgbClr val="28639B"/>
                </a:solidFill>
                <a:latin typeface="Arial" panose="020B0604020202020204" pitchFamily="34" charset="0"/>
              </a:rPr>
              <a:t> les </a:t>
            </a:r>
            <a:r>
              <a:rPr lang="en-US" sz="1633" i="1" dirty="0" err="1">
                <a:solidFill>
                  <a:srgbClr val="28639B"/>
                </a:solidFill>
                <a:latin typeface="Arial" panose="020B0604020202020204" pitchFamily="34" charset="0"/>
              </a:rPr>
              <a:t>téléservices</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continuité</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sur</a:t>
            </a:r>
            <a:r>
              <a:rPr lang="en-US" sz="1633" i="1" dirty="0">
                <a:solidFill>
                  <a:srgbClr val="28639B"/>
                </a:solidFill>
                <a:latin typeface="Arial" panose="020B0604020202020204" pitchFamily="34" charset="0"/>
              </a:rPr>
              <a:t> 3 </a:t>
            </a:r>
            <a:r>
              <a:rPr lang="en-US" sz="1633" i="1" dirty="0" err="1">
                <a:solidFill>
                  <a:srgbClr val="28639B"/>
                </a:solidFill>
                <a:latin typeface="Arial" panose="020B0604020202020204" pitchFamily="34" charset="0"/>
              </a:rPr>
              <a:t>ans</a:t>
            </a:r>
            <a:r>
              <a:rPr lang="en-US" sz="1633" i="1" dirty="0">
                <a:solidFill>
                  <a:srgbClr val="28639B"/>
                </a:solidFill>
                <a:latin typeface="Arial" panose="020B0604020202020204" pitchFamily="34" charset="0"/>
              </a:rPr>
              <a:t>, de </a:t>
            </a:r>
            <a:r>
              <a:rPr lang="en-US" sz="1633" i="1" dirty="0" err="1">
                <a:solidFill>
                  <a:srgbClr val="28639B"/>
                </a:solidFill>
                <a:latin typeface="Arial" panose="020B0604020202020204" pitchFamily="34" charset="0"/>
              </a:rPr>
              <a:t>très</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rares</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possibilités</a:t>
            </a:r>
            <a:r>
              <a:rPr lang="en-US" sz="1633" i="1" dirty="0">
                <a:solidFill>
                  <a:srgbClr val="28639B"/>
                </a:solidFill>
                <a:latin typeface="Arial" panose="020B0604020202020204" pitchFamily="34" charset="0"/>
              </a:rPr>
              <a:t> de </a:t>
            </a:r>
            <a:r>
              <a:rPr lang="en-US" sz="1633" i="1" dirty="0" err="1">
                <a:solidFill>
                  <a:srgbClr val="28639B"/>
                </a:solidFill>
                <a:latin typeface="Arial" panose="020B0604020202020204" pitchFamily="34" charset="0"/>
              </a:rPr>
              <a:t>glissement</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depuis</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une</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autre</a:t>
            </a:r>
            <a:r>
              <a:rPr lang="en-US" sz="1633" i="1" dirty="0">
                <a:solidFill>
                  <a:srgbClr val="28639B"/>
                </a:solidFill>
                <a:latin typeface="Arial" panose="020B0604020202020204" pitchFamily="34" charset="0"/>
              </a:rPr>
              <a:t> </a:t>
            </a:r>
            <a:r>
              <a:rPr lang="en-US" sz="1633" i="1" dirty="0" err="1">
                <a:solidFill>
                  <a:srgbClr val="28639B"/>
                </a:solidFill>
                <a:latin typeface="Arial" panose="020B0604020202020204" pitchFamily="34" charset="0"/>
              </a:rPr>
              <a:t>voie</a:t>
            </a:r>
            <a:endParaRPr lang="en-US" sz="1633" i="1" dirty="0">
              <a:solidFill>
                <a:srgbClr val="28639B"/>
              </a:solidFill>
              <a:latin typeface="Arial" panose="020B0604020202020204" pitchFamily="34" charset="0"/>
            </a:endParaRPr>
          </a:p>
        </p:txBody>
      </p:sp>
      <p:sp>
        <p:nvSpPr>
          <p:cNvPr id="6" name="Text Box 5"/>
          <p:cNvSpPr txBox="1">
            <a:spLocks noChangeArrowheads="1"/>
          </p:cNvSpPr>
          <p:nvPr/>
        </p:nvSpPr>
        <p:spPr bwMode="auto">
          <a:xfrm>
            <a:off x="131041" y="5312521"/>
            <a:ext cx="8818560" cy="1007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2452" rIns="81638" bIns="42452"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000000"/>
                </a:solidFill>
                <a:latin typeface="Calibri" panose="020F0502020204030204" pitchFamily="34" charset="0"/>
                <a:ea typeface="Microsoft YaHei" panose="020B0503020204020204" pitchFamily="34" charset="-122"/>
              </a:defRPr>
            </a:lvl9pPr>
          </a:lstStyle>
          <a:p>
            <a:pPr algn="ctr" eaLnBrk="1">
              <a:buSzPct val="100000"/>
              <a:defRPr/>
            </a:pPr>
            <a:r>
              <a:rPr lang="fr-FR" sz="1996" i="1" dirty="0">
                <a:solidFill>
                  <a:srgbClr val="FF0000"/>
                </a:solidFill>
                <a:effectLst>
                  <a:outerShdw blurRad="38100" dist="38100" dir="2700000" algn="tl">
                    <a:srgbClr val="C0C0C0"/>
                  </a:outerShdw>
                </a:effectLst>
                <a:latin typeface="Arial" panose="020B0604020202020204" pitchFamily="34" charset="0"/>
              </a:rPr>
              <a:t> Les options ne conditionnent pas l’affectation dans un établissement.</a:t>
            </a:r>
          </a:p>
          <a:p>
            <a:pPr algn="ctr" eaLnBrk="1">
              <a:buSzPct val="100000"/>
              <a:defRPr/>
            </a:pPr>
            <a:r>
              <a:rPr lang="fr-FR" sz="1996" i="1" dirty="0">
                <a:solidFill>
                  <a:srgbClr val="FF0000"/>
                </a:solidFill>
                <a:effectLst>
                  <a:outerShdw blurRad="38100" dist="38100" dir="2700000" algn="tl">
                    <a:srgbClr val="C0C0C0"/>
                  </a:outerShdw>
                </a:effectLst>
                <a:latin typeface="Arial" panose="020B0604020202020204" pitchFamily="34" charset="0"/>
              </a:rPr>
              <a:t>Si vous ne relevez pas du secteur de recrutement du lycée, il faut faire </a:t>
            </a:r>
          </a:p>
          <a:p>
            <a:pPr algn="ctr" eaLnBrk="1">
              <a:buSzPct val="100000"/>
              <a:defRPr/>
            </a:pPr>
            <a:r>
              <a:rPr lang="fr-FR" sz="1996" i="1" dirty="0">
                <a:solidFill>
                  <a:srgbClr val="FF0000"/>
                </a:solidFill>
                <a:effectLst>
                  <a:outerShdw blurRad="38100" dist="38100" dir="2700000" algn="tl">
                    <a:srgbClr val="C0C0C0"/>
                  </a:outerShdw>
                </a:effectLst>
                <a:latin typeface="Arial" panose="020B0604020202020204" pitchFamily="34" charset="0"/>
              </a:rPr>
              <a:t>une demande de dérogation auprès du collège.</a:t>
            </a:r>
          </a:p>
        </p:txBody>
      </p:sp>
      <p:pic>
        <p:nvPicPr>
          <p:cNvPr id="7" name="Image 6"/>
          <p:cNvPicPr>
            <a:picLocks noChangeAspect="1"/>
          </p:cNvPicPr>
          <p:nvPr/>
        </p:nvPicPr>
        <p:blipFill>
          <a:blip r:embed="rId3"/>
          <a:stretch>
            <a:fillRect/>
          </a:stretch>
        </p:blipFill>
        <p:spPr>
          <a:xfrm>
            <a:off x="229456" y="99922"/>
            <a:ext cx="783810" cy="776415"/>
          </a:xfrm>
          <a:prstGeom prst="rect">
            <a:avLst/>
          </a:prstGeom>
        </p:spPr>
      </p:pic>
    </p:spTree>
    <p:extLst>
      <p:ext uri="{BB962C8B-B14F-4D97-AF65-F5344CB8AC3E}">
        <p14:creationId xmlns:p14="http://schemas.microsoft.com/office/powerpoint/2010/main" val="293119127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278750" y="122819"/>
            <a:ext cx="6887520" cy="1115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a:lnSpc>
                <a:spcPct val="93000"/>
              </a:lnSpc>
              <a:buClrTx/>
              <a:buFontTx/>
              <a:buNone/>
            </a:pPr>
            <a:r>
              <a:rPr lang="fr-FR" sz="3628" b="1" dirty="0">
                <a:solidFill>
                  <a:srgbClr val="28639B"/>
                </a:solidFill>
                <a:latin typeface="Arial" panose="020B0604020202020204" pitchFamily="34" charset="0"/>
              </a:rPr>
              <a:t>Ouverture européenne</a:t>
            </a:r>
          </a:p>
          <a:p>
            <a:pPr algn="ctr" eaLnBrk="1">
              <a:lnSpc>
                <a:spcPct val="93000"/>
              </a:lnSpc>
              <a:buClrTx/>
              <a:buFontTx/>
              <a:buNone/>
            </a:pPr>
            <a:r>
              <a:rPr lang="fr-FR" sz="2000" b="1" dirty="0">
                <a:solidFill>
                  <a:srgbClr val="28639B"/>
                </a:solidFill>
                <a:latin typeface="Arial" panose="020B0604020202020204" pitchFamily="34" charset="0"/>
              </a:rPr>
              <a:t>En seconde</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55" y="5610240"/>
            <a:ext cx="262656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995" y="5843520"/>
            <a:ext cx="2776320" cy="587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3"/>
          <p:cNvSpPr txBox="1">
            <a:spLocks noChangeArrowheads="1"/>
          </p:cNvSpPr>
          <p:nvPr/>
        </p:nvSpPr>
        <p:spPr bwMode="auto">
          <a:xfrm>
            <a:off x="1013266" y="876337"/>
            <a:ext cx="7934962" cy="42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6820" rIns="81638" bIns="40819"/>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Calibri" panose="020F0502020204030204" pitchFamily="34" charset="0"/>
                <a:ea typeface="Microsoft YaHei" panose="020B0503020204020204" pitchFamily="34" charset="-122"/>
              </a:defRPr>
            </a:lvl9pPr>
          </a:lstStyle>
          <a:p>
            <a:pPr marL="0" indent="0">
              <a:lnSpc>
                <a:spcPct val="93000"/>
              </a:lnSpc>
              <a:buClr>
                <a:srgbClr val="000000"/>
              </a:buClr>
              <a:buSzPct val="100000"/>
              <a:defRPr/>
            </a:pPr>
            <a:r>
              <a:rPr lang="fr-FR" sz="2177" b="1" dirty="0">
                <a:solidFill>
                  <a:srgbClr val="C00000"/>
                </a:solidFill>
                <a:latin typeface="Arial" panose="020B0604020202020204" pitchFamily="34" charset="0"/>
              </a:rPr>
              <a:t>Section Européenne :</a:t>
            </a:r>
          </a:p>
          <a:p>
            <a:pPr>
              <a:lnSpc>
                <a:spcPct val="93000"/>
              </a:lnSpc>
              <a:spcAft>
                <a:spcPts val="544"/>
              </a:spcAft>
              <a:buClr>
                <a:srgbClr val="000000"/>
              </a:buClr>
              <a:buSzPct val="100000"/>
              <a:buFont typeface="Arial" panose="020B0604020202020204" pitchFamily="34" charset="0"/>
              <a:buChar char="•"/>
              <a:defRPr/>
            </a:pPr>
            <a:r>
              <a:rPr lang="fr-FR" sz="1814" dirty="0">
                <a:latin typeface="Arial" panose="020B0604020202020204" pitchFamily="34" charset="0"/>
              </a:rPr>
              <a:t>Possibilité de postuler pour la section Euro anglais (35 places), uniquement pour les élèves qui choisissent SI-CIT. </a:t>
            </a:r>
          </a:p>
          <a:p>
            <a:pPr marL="361950" lvl="2">
              <a:lnSpc>
                <a:spcPct val="93000"/>
              </a:lnSpc>
              <a:buClr>
                <a:srgbClr val="000000"/>
              </a:buClr>
              <a:buSzPct val="100000"/>
              <a:buFont typeface="Arial" panose="020B0604020202020204" pitchFamily="34" charset="0"/>
              <a:buChar char="•"/>
              <a:defRPr/>
            </a:pPr>
            <a:r>
              <a:rPr lang="fr-FR" sz="1451" i="1" dirty="0">
                <a:solidFill>
                  <a:schemeClr val="accent3">
                    <a:lumMod val="75000"/>
                  </a:schemeClr>
                </a:solidFill>
                <a:latin typeface="Arial" panose="020B0604020202020204" pitchFamily="34" charset="0"/>
              </a:rPr>
              <a:t>1h d’anglais Euro en plus du tronc commun (3h)</a:t>
            </a:r>
          </a:p>
          <a:p>
            <a:pPr marL="361950" lvl="2">
              <a:lnSpc>
                <a:spcPct val="93000"/>
              </a:lnSpc>
              <a:buClr>
                <a:srgbClr val="000000"/>
              </a:buClr>
              <a:buSzPct val="100000"/>
              <a:buFont typeface="Arial" panose="020B0604020202020204" pitchFamily="34" charset="0"/>
              <a:buChar char="•"/>
              <a:defRPr/>
            </a:pPr>
            <a:r>
              <a:rPr lang="fr-FR" sz="1451" i="1" dirty="0">
                <a:solidFill>
                  <a:schemeClr val="accent3">
                    <a:lumMod val="75000"/>
                  </a:schemeClr>
                </a:solidFill>
                <a:latin typeface="Arial" panose="020B0604020202020204" pitchFamily="34" charset="0"/>
              </a:rPr>
              <a:t>1h de SI-CIT en anglais</a:t>
            </a:r>
            <a:endParaRPr lang="fr-FR" sz="1451" dirty="0">
              <a:solidFill>
                <a:schemeClr val="accent3">
                  <a:lumMod val="75000"/>
                </a:schemeClr>
              </a:solidFill>
              <a:latin typeface="Arial" panose="020B0604020202020204" pitchFamily="34" charset="0"/>
            </a:endParaRPr>
          </a:p>
          <a:p>
            <a:pPr>
              <a:lnSpc>
                <a:spcPct val="93000"/>
              </a:lnSpc>
              <a:spcAft>
                <a:spcPts val="544"/>
              </a:spcAft>
              <a:buClr>
                <a:srgbClr val="000000"/>
              </a:buClr>
              <a:buSzPct val="100000"/>
              <a:buFont typeface="Arial" panose="020B0604020202020204" pitchFamily="34" charset="0"/>
              <a:buChar char="•"/>
              <a:defRPr/>
            </a:pPr>
            <a:r>
              <a:rPr lang="fr-FR" sz="1814" dirty="0">
                <a:latin typeface="Arial" panose="020B0604020202020204" pitchFamily="34" charset="0"/>
              </a:rPr>
              <a:t>Candidature lors de l’inscription, sélection des élèves par la commission à l’issue des inscriptions, à partir des bulletins trimestriels.</a:t>
            </a:r>
          </a:p>
          <a:p>
            <a:pPr>
              <a:lnSpc>
                <a:spcPct val="93000"/>
              </a:lnSpc>
              <a:spcAft>
                <a:spcPts val="544"/>
              </a:spcAft>
              <a:buClr>
                <a:srgbClr val="000000"/>
              </a:buClr>
              <a:buSzPct val="100000"/>
              <a:buFont typeface="Arial" panose="020B0604020202020204" pitchFamily="34" charset="0"/>
              <a:buChar char="•"/>
              <a:defRPr/>
            </a:pPr>
            <a:r>
              <a:rPr lang="fr-FR" sz="1814" dirty="0">
                <a:latin typeface="Arial" panose="020B0604020202020204" pitchFamily="34" charset="0"/>
              </a:rPr>
              <a:t>A l’issue de la seconde, </a:t>
            </a:r>
          </a:p>
          <a:p>
            <a:pPr lvl="1">
              <a:lnSpc>
                <a:spcPct val="93000"/>
              </a:lnSpc>
              <a:buClr>
                <a:srgbClr val="000000"/>
              </a:buClr>
              <a:buSzPct val="100000"/>
              <a:buFont typeface="Arial" panose="020B0604020202020204" pitchFamily="34" charset="0"/>
              <a:buChar char="•"/>
              <a:defRPr/>
            </a:pPr>
            <a:r>
              <a:rPr lang="fr-FR" sz="1200" i="1" dirty="0">
                <a:solidFill>
                  <a:schemeClr val="accent3">
                    <a:lumMod val="75000"/>
                  </a:schemeClr>
                </a:solidFill>
                <a:latin typeface="Arial" panose="020B0604020202020204" pitchFamily="34" charset="0"/>
              </a:rPr>
              <a:t> en filière générale poursuite de l’Euro : 1h d’anglais et 1h de discipline en anglais (mathématiques actuellement), </a:t>
            </a:r>
          </a:p>
          <a:p>
            <a:pPr lvl="1">
              <a:lnSpc>
                <a:spcPct val="93000"/>
              </a:lnSpc>
              <a:buClr>
                <a:srgbClr val="000000"/>
              </a:buClr>
              <a:buSzPct val="100000"/>
              <a:buFont typeface="Arial" panose="020B0604020202020204" pitchFamily="34" charset="0"/>
              <a:buChar char="•"/>
              <a:defRPr/>
            </a:pPr>
            <a:r>
              <a:rPr lang="fr-FR" sz="1200" i="1" dirty="0">
                <a:solidFill>
                  <a:schemeClr val="accent3">
                    <a:lumMod val="75000"/>
                  </a:schemeClr>
                </a:solidFill>
                <a:latin typeface="Arial" panose="020B0604020202020204" pitchFamily="34" charset="0"/>
              </a:rPr>
              <a:t> en filière technologique : 1h d’Enseignement Technologique en Langue Vivante (ETLV), dans le tronc commun</a:t>
            </a:r>
          </a:p>
          <a:p>
            <a:pPr marL="0" indent="0">
              <a:lnSpc>
                <a:spcPct val="93000"/>
              </a:lnSpc>
              <a:buClr>
                <a:srgbClr val="000000"/>
              </a:buClr>
              <a:buSzPct val="100000"/>
              <a:defRPr/>
            </a:pPr>
            <a:endParaRPr lang="fr-FR" sz="2800" dirty="0">
              <a:latin typeface="Arial" panose="020B0604020202020204" pitchFamily="34" charset="0"/>
            </a:endParaRPr>
          </a:p>
          <a:p>
            <a:pPr marL="0" indent="0">
              <a:lnSpc>
                <a:spcPct val="93000"/>
              </a:lnSpc>
              <a:buClr>
                <a:srgbClr val="000000"/>
              </a:buClr>
              <a:buSzPct val="100000"/>
              <a:defRPr/>
            </a:pPr>
            <a:r>
              <a:rPr lang="fr-FR" sz="2177" b="1" dirty="0">
                <a:solidFill>
                  <a:srgbClr val="C00000"/>
                </a:solidFill>
                <a:latin typeface="Arial" panose="020B0604020202020204" pitchFamily="34" charset="0"/>
              </a:rPr>
              <a:t>Projets Internationaux :</a:t>
            </a:r>
          </a:p>
          <a:p>
            <a:pPr eaLnBrk="1">
              <a:lnSpc>
                <a:spcPct val="93000"/>
              </a:lnSpc>
              <a:buClr>
                <a:srgbClr val="000000"/>
              </a:buClr>
              <a:buSzPct val="100000"/>
              <a:buFont typeface="Arial" panose="020B0604020202020204" pitchFamily="34" charset="0"/>
              <a:buChar char="•"/>
              <a:defRPr/>
            </a:pPr>
            <a:r>
              <a:rPr lang="fr-FR" sz="1814" dirty="0">
                <a:latin typeface="Arial" panose="020B0604020202020204" pitchFamily="34" charset="0"/>
              </a:rPr>
              <a:t>Projet e-</a:t>
            </a:r>
            <a:r>
              <a:rPr lang="fr-FR" sz="1814" dirty="0" err="1">
                <a:latin typeface="Arial" panose="020B0604020202020204" pitchFamily="34" charset="0"/>
              </a:rPr>
              <a:t>twinning</a:t>
            </a:r>
            <a:r>
              <a:rPr lang="fr-FR" sz="1814" dirty="0">
                <a:latin typeface="Arial" panose="020B0604020202020204" pitchFamily="34" charset="0"/>
              </a:rPr>
              <a:t> (18 places) : SI-CIT remplacé par SI-SVT</a:t>
            </a:r>
          </a:p>
          <a:p>
            <a:pPr marL="361950" indent="0" eaLnBrk="1">
              <a:lnSpc>
                <a:spcPct val="93000"/>
              </a:lnSpc>
              <a:buClr>
                <a:srgbClr val="000000"/>
              </a:buClr>
              <a:buSzPct val="100000"/>
              <a:defRPr/>
            </a:pPr>
            <a:r>
              <a:rPr lang="fr-FR" sz="1600" dirty="0">
                <a:solidFill>
                  <a:schemeClr val="accent3">
                    <a:lumMod val="75000"/>
                  </a:schemeClr>
                </a:solidFill>
                <a:latin typeface="Arial" panose="020B0604020202020204" pitchFamily="34" charset="0"/>
              </a:rPr>
              <a:t>activité sur projet avec un partenaire européen </a:t>
            </a:r>
          </a:p>
          <a:p>
            <a:pPr marL="361950" indent="0" eaLnBrk="1">
              <a:lnSpc>
                <a:spcPct val="93000"/>
              </a:lnSpc>
              <a:buClr>
                <a:srgbClr val="000000"/>
              </a:buClr>
              <a:buSzPct val="100000"/>
              <a:defRPr/>
            </a:pPr>
            <a:r>
              <a:rPr lang="fr-FR" sz="1600" dirty="0">
                <a:solidFill>
                  <a:schemeClr val="accent3">
                    <a:lumMod val="75000"/>
                  </a:schemeClr>
                </a:solidFill>
                <a:latin typeface="Arial" panose="020B0604020202020204" pitchFamily="34" charset="0"/>
              </a:rPr>
              <a:t>(Parme depuis plusieurs années) </a:t>
            </a:r>
          </a:p>
          <a:p>
            <a:pPr eaLnBrk="1">
              <a:lnSpc>
                <a:spcPct val="93000"/>
              </a:lnSpc>
              <a:buClr>
                <a:srgbClr val="000000"/>
              </a:buClr>
              <a:buSzPct val="100000"/>
              <a:buFont typeface="Arial" panose="020B0604020202020204" pitchFamily="34" charset="0"/>
              <a:buChar char="•"/>
              <a:defRPr/>
            </a:pPr>
            <a:r>
              <a:rPr lang="fr-FR" sz="1814" dirty="0">
                <a:latin typeface="Arial" panose="020B0604020202020204" pitchFamily="34" charset="0"/>
              </a:rPr>
              <a:t>Mobilités individuelles et de groupes Erasmus+</a:t>
            </a:r>
            <a:endParaRPr lang="en-US" sz="1633" i="1" dirty="0">
              <a:solidFill>
                <a:srgbClr val="006666"/>
              </a:solidFill>
              <a:latin typeface="Arial" panose="020B0604020202020204" pitchFamily="34" charset="0"/>
            </a:endParaRPr>
          </a:p>
        </p:txBody>
      </p:sp>
      <p:pic>
        <p:nvPicPr>
          <p:cNvPr id="12" name="Image 11"/>
          <p:cNvPicPr>
            <a:picLocks noChangeAspect="1"/>
          </p:cNvPicPr>
          <p:nvPr/>
        </p:nvPicPr>
        <p:blipFill>
          <a:blip r:embed="rId5"/>
          <a:stretch>
            <a:fillRect/>
          </a:stretch>
        </p:blipFill>
        <p:spPr>
          <a:xfrm>
            <a:off x="229456" y="99922"/>
            <a:ext cx="783810" cy="776415"/>
          </a:xfrm>
          <a:prstGeom prst="rect">
            <a:avLst/>
          </a:prstGeom>
        </p:spPr>
      </p:pic>
      <p:sp>
        <p:nvSpPr>
          <p:cNvPr id="8" name="ZoneTexte 7"/>
          <p:cNvSpPr txBox="1"/>
          <p:nvPr/>
        </p:nvSpPr>
        <p:spPr>
          <a:xfrm rot="1187980">
            <a:off x="322090" y="2574287"/>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T.201</a:t>
            </a:r>
          </a:p>
        </p:txBody>
      </p:sp>
      <p:sp>
        <p:nvSpPr>
          <p:cNvPr id="13" name="ZoneTexte 12"/>
          <p:cNvSpPr txBox="1"/>
          <p:nvPr/>
        </p:nvSpPr>
        <p:spPr>
          <a:xfrm rot="1187980">
            <a:off x="322090" y="4938768"/>
            <a:ext cx="658514" cy="307777"/>
          </a:xfrm>
          <a:prstGeom prst="rect">
            <a:avLst/>
          </a:prstGeom>
          <a:noFill/>
          <a:ln w="25400" cmpd="thickThin">
            <a:solidFill>
              <a:srgbClr val="28639B"/>
            </a:solidFill>
          </a:ln>
        </p:spPr>
        <p:txBody>
          <a:bodyPr wrap="none" rtlCol="0">
            <a:spAutoFit/>
          </a:bodyPr>
          <a:lstStyle/>
          <a:p>
            <a:r>
              <a:rPr lang="fr-FR" sz="1400" b="1" dirty="0">
                <a:solidFill>
                  <a:srgbClr val="28639B"/>
                </a:solidFill>
              </a:rPr>
              <a:t>T.201</a:t>
            </a:r>
          </a:p>
        </p:txBody>
      </p:sp>
    </p:spTree>
    <p:extLst>
      <p:ext uri="{BB962C8B-B14F-4D97-AF65-F5344CB8AC3E}">
        <p14:creationId xmlns:p14="http://schemas.microsoft.com/office/powerpoint/2010/main" val="274900597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600</TotalTime>
  <Words>1854</Words>
  <Application>Microsoft Office PowerPoint</Application>
  <PresentationFormat>Affichage à l'écran (4:3)</PresentationFormat>
  <Paragraphs>291</Paragraphs>
  <Slides>26</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Microsoft YaHei</vt:lpstr>
      <vt:lpstr>Arial</vt:lpstr>
      <vt:lpstr>Calibri</vt:lpstr>
      <vt:lpstr>Segoe UI</vt:lpstr>
      <vt:lpstr>Times New Roman</vt:lpstr>
      <vt:lpstr>Trebuchet MS</vt:lpstr>
      <vt:lpstr>Wingdings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CRPDLL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prov-adj2</dc:creator>
  <cp:lastModifiedBy>Administrateur</cp:lastModifiedBy>
  <cp:revision>41</cp:revision>
  <dcterms:created xsi:type="dcterms:W3CDTF">2023-02-01T07:21:41Z</dcterms:created>
  <dcterms:modified xsi:type="dcterms:W3CDTF">2024-02-13T17:17:35Z</dcterms:modified>
</cp:coreProperties>
</file>